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4" r:id="rId19"/>
    <p:sldId id="273"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ha Gleeson" userId="d66092b4-a3b0-49d4-96e6-8926dd3e69a0" providerId="ADAL" clId="{61AEFB3E-6730-4468-8D4F-9A5CEE1DAD43}"/>
    <pc:docChg chg="undo custSel modSld">
      <pc:chgData name="Martha Gleeson" userId="d66092b4-a3b0-49d4-96e6-8926dd3e69a0" providerId="ADAL" clId="{61AEFB3E-6730-4468-8D4F-9A5CEE1DAD43}" dt="2021-04-14T09:39:38.186" v="26" actId="207"/>
      <pc:docMkLst>
        <pc:docMk/>
      </pc:docMkLst>
      <pc:sldChg chg="modSp mod">
        <pc:chgData name="Martha Gleeson" userId="d66092b4-a3b0-49d4-96e6-8926dd3e69a0" providerId="ADAL" clId="{61AEFB3E-6730-4468-8D4F-9A5CEE1DAD43}" dt="2021-04-14T09:32:28.961" v="5" actId="20577"/>
        <pc:sldMkLst>
          <pc:docMk/>
          <pc:sldMk cId="1743663490" sldId="259"/>
        </pc:sldMkLst>
        <pc:spChg chg="mod">
          <ac:chgData name="Martha Gleeson" userId="d66092b4-a3b0-49d4-96e6-8926dd3e69a0" providerId="ADAL" clId="{61AEFB3E-6730-4468-8D4F-9A5CEE1DAD43}" dt="2021-04-14T09:32:28.961" v="5" actId="20577"/>
          <ac:spMkLst>
            <pc:docMk/>
            <pc:sldMk cId="1743663490" sldId="259"/>
            <ac:spMk id="7" creationId="{B6E6E6E3-EA10-4D83-857E-16E22CC4AA40}"/>
          </ac:spMkLst>
        </pc:spChg>
      </pc:sldChg>
      <pc:sldChg chg="modSp mod">
        <pc:chgData name="Martha Gleeson" userId="d66092b4-a3b0-49d4-96e6-8926dd3e69a0" providerId="ADAL" clId="{61AEFB3E-6730-4468-8D4F-9A5CEE1DAD43}" dt="2021-04-14T09:32:39.248" v="6" actId="20577"/>
        <pc:sldMkLst>
          <pc:docMk/>
          <pc:sldMk cId="793964229" sldId="264"/>
        </pc:sldMkLst>
        <pc:spChg chg="mod">
          <ac:chgData name="Martha Gleeson" userId="d66092b4-a3b0-49d4-96e6-8926dd3e69a0" providerId="ADAL" clId="{61AEFB3E-6730-4468-8D4F-9A5CEE1DAD43}" dt="2021-04-14T09:32:39.248" v="6" actId="20577"/>
          <ac:spMkLst>
            <pc:docMk/>
            <pc:sldMk cId="793964229" sldId="264"/>
            <ac:spMk id="3" creationId="{54B3907F-F230-4825-AB7D-DC8235645BDC}"/>
          </ac:spMkLst>
        </pc:spChg>
      </pc:sldChg>
      <pc:sldChg chg="modSp mod">
        <pc:chgData name="Martha Gleeson" userId="d66092b4-a3b0-49d4-96e6-8926dd3e69a0" providerId="ADAL" clId="{61AEFB3E-6730-4468-8D4F-9A5CEE1DAD43}" dt="2021-04-14T09:33:09.064" v="16" actId="20577"/>
        <pc:sldMkLst>
          <pc:docMk/>
          <pc:sldMk cId="649952127" sldId="270"/>
        </pc:sldMkLst>
        <pc:spChg chg="mod">
          <ac:chgData name="Martha Gleeson" userId="d66092b4-a3b0-49d4-96e6-8926dd3e69a0" providerId="ADAL" clId="{61AEFB3E-6730-4468-8D4F-9A5CEE1DAD43}" dt="2021-04-14T09:33:09.064" v="16" actId="20577"/>
          <ac:spMkLst>
            <pc:docMk/>
            <pc:sldMk cId="649952127" sldId="270"/>
            <ac:spMk id="3" creationId="{E88A14AD-ABF4-41AE-A865-B4B8C7A7090C}"/>
          </ac:spMkLst>
        </pc:spChg>
      </pc:sldChg>
      <pc:sldChg chg="modSp mod">
        <pc:chgData name="Martha Gleeson" userId="d66092b4-a3b0-49d4-96e6-8926dd3e69a0" providerId="ADAL" clId="{61AEFB3E-6730-4468-8D4F-9A5CEE1DAD43}" dt="2021-04-14T09:32:19.353" v="2" actId="20577"/>
        <pc:sldMkLst>
          <pc:docMk/>
          <pc:sldMk cId="2677977418" sldId="271"/>
        </pc:sldMkLst>
        <pc:spChg chg="mod">
          <ac:chgData name="Martha Gleeson" userId="d66092b4-a3b0-49d4-96e6-8926dd3e69a0" providerId="ADAL" clId="{61AEFB3E-6730-4468-8D4F-9A5CEE1DAD43}" dt="2021-04-14T09:32:19.353" v="2" actId="20577"/>
          <ac:spMkLst>
            <pc:docMk/>
            <pc:sldMk cId="2677977418" sldId="271"/>
            <ac:spMk id="3" creationId="{856B0568-1848-4C08-B2D6-7370632740D0}"/>
          </ac:spMkLst>
        </pc:spChg>
      </pc:sldChg>
      <pc:sldChg chg="modSp mod">
        <pc:chgData name="Martha Gleeson" userId="d66092b4-a3b0-49d4-96e6-8926dd3e69a0" providerId="ADAL" clId="{61AEFB3E-6730-4468-8D4F-9A5CEE1DAD43}" dt="2021-04-14T09:39:01.850" v="18" actId="207"/>
        <pc:sldMkLst>
          <pc:docMk/>
          <pc:sldMk cId="4086812856" sldId="272"/>
        </pc:sldMkLst>
        <pc:graphicFrameChg chg="modGraphic">
          <ac:chgData name="Martha Gleeson" userId="d66092b4-a3b0-49d4-96e6-8926dd3e69a0" providerId="ADAL" clId="{61AEFB3E-6730-4468-8D4F-9A5CEE1DAD43}" dt="2021-04-14T09:39:01.850" v="18" actId="207"/>
          <ac:graphicFrameMkLst>
            <pc:docMk/>
            <pc:sldMk cId="4086812856" sldId="272"/>
            <ac:graphicFrameMk id="4" creationId="{366F916D-9081-4943-A3A9-C57AA6E618D5}"/>
          </ac:graphicFrameMkLst>
        </pc:graphicFrameChg>
      </pc:sldChg>
      <pc:sldChg chg="modSp mod">
        <pc:chgData name="Martha Gleeson" userId="d66092b4-a3b0-49d4-96e6-8926dd3e69a0" providerId="ADAL" clId="{61AEFB3E-6730-4468-8D4F-9A5CEE1DAD43}" dt="2021-04-14T09:39:38.186" v="26" actId="207"/>
        <pc:sldMkLst>
          <pc:docMk/>
          <pc:sldMk cId="2120008180" sldId="273"/>
        </pc:sldMkLst>
        <pc:graphicFrameChg chg="modGraphic">
          <ac:chgData name="Martha Gleeson" userId="d66092b4-a3b0-49d4-96e6-8926dd3e69a0" providerId="ADAL" clId="{61AEFB3E-6730-4468-8D4F-9A5CEE1DAD43}" dt="2021-04-14T09:39:38.186" v="26" actId="207"/>
          <ac:graphicFrameMkLst>
            <pc:docMk/>
            <pc:sldMk cId="2120008180" sldId="273"/>
            <ac:graphicFrameMk id="4" creationId="{8EE3614B-BBCF-4599-8CD3-23E2AA409F14}"/>
          </ac:graphicFrameMkLst>
        </pc:graphicFrameChg>
      </pc:sldChg>
      <pc:sldChg chg="modSp mod">
        <pc:chgData name="Martha Gleeson" userId="d66092b4-a3b0-49d4-96e6-8926dd3e69a0" providerId="ADAL" clId="{61AEFB3E-6730-4468-8D4F-9A5CEE1DAD43}" dt="2021-04-14T09:39:25.299" v="23" actId="113"/>
        <pc:sldMkLst>
          <pc:docMk/>
          <pc:sldMk cId="4055037107" sldId="274"/>
        </pc:sldMkLst>
        <pc:graphicFrameChg chg="modGraphic">
          <ac:chgData name="Martha Gleeson" userId="d66092b4-a3b0-49d4-96e6-8926dd3e69a0" providerId="ADAL" clId="{61AEFB3E-6730-4468-8D4F-9A5CEE1DAD43}" dt="2021-04-14T09:39:25.299" v="23" actId="113"/>
          <ac:graphicFrameMkLst>
            <pc:docMk/>
            <pc:sldMk cId="4055037107" sldId="274"/>
            <ac:graphicFrameMk id="4" creationId="{8B5C2619-734D-4698-9BC6-9853B808BFF2}"/>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6110F-BE92-479A-B275-0664EC51C8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D1AF047-94FC-45D3-9C77-69A5E29B8D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2FEFAF-2603-4DAF-B967-DDDEF07F495E}"/>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BFCBD6DE-C42D-446A-A532-23DB0542B5F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585B168-1EE0-4C8D-83D3-DFE1CF1D02E6}"/>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3758687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F96A-0F72-4634-90A9-15349BB937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0299DD-D8BF-4959-B4D1-24F827F7EB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5BAFE4-8B96-41B4-874A-4ED247BAE9B7}"/>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04D7AF7A-B4EB-486B-B757-5F025CB7C52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3455496-B88D-4CB3-B539-A4A06C92B3EB}"/>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400469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10E907-9758-4269-835C-E885D68A840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B30731-DAD2-40A0-8221-5EF182C2451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23E8FC-522B-482C-9EB3-B1643DEFCCFD}"/>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1B753351-4709-4496-AE94-1FA42BE201E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2672E7E-B3D0-481A-80B3-1D456B83A757}"/>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110345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F981B-2874-4C48-AE41-7EE286182C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73F1A0-8C7E-4216-8486-F3587015A4C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8917BA-009E-45E4-A59D-BE10B8B121C9}"/>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EF38C0DC-7C67-45B7-B93E-79FC7312C1E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5D33C21-39A0-4659-AF86-0C727DC44FF7}"/>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406946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D7ADF-3BEB-40BA-AD2E-9A17A6CBB6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287B38D-52EB-4FA3-9C7A-FC9680DB7B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D4A682-7A40-492D-BAC4-4B2EAE8D8849}"/>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08822503-1673-40B8-8B80-701D42AAC65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D94C41A-5919-41DA-A446-ED0886E864E1}"/>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2760978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1C14-39E7-4989-886A-863878EA52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3D7854-0331-441A-9F07-13FEED4992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4C29502-6C6B-435B-A3C5-E73852CE088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03BEAE5-84CE-4B88-9A54-19DC87FAE3CA}"/>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6" name="Footer Placeholder 5">
            <a:extLst>
              <a:ext uri="{FF2B5EF4-FFF2-40B4-BE49-F238E27FC236}">
                <a16:creationId xmlns:a16="http://schemas.microsoft.com/office/drawing/2014/main" id="{A3AE6B94-862D-40F0-BD25-CE5FD76C92C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B19848A-940E-41B3-875F-F51C7310CB49}"/>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634049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07D0B-D0A5-46B8-9317-080FA5E2A11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93EDEE-8BB4-43B3-A1C7-AE09AA260D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53DF07-B3FF-453E-8D93-53CAEAE0A37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3C8C201-854E-4418-AB60-486980A531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E7D033-168D-499F-9BE1-ED351278A7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A1EB9E-E52F-4C38-A565-0B5981972EEA}"/>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8" name="Footer Placeholder 7">
            <a:extLst>
              <a:ext uri="{FF2B5EF4-FFF2-40B4-BE49-F238E27FC236}">
                <a16:creationId xmlns:a16="http://schemas.microsoft.com/office/drawing/2014/main" id="{65C2B161-6585-4BAF-B2A3-F78A57743B7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57C01FD-F6AD-40CD-A940-9502C0753384}"/>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1158100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E42CC-4D44-47F1-BB66-8EA5B5631EA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3704BD-7450-4463-A0FC-3AD0928F98A5}"/>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4" name="Footer Placeholder 3">
            <a:extLst>
              <a:ext uri="{FF2B5EF4-FFF2-40B4-BE49-F238E27FC236}">
                <a16:creationId xmlns:a16="http://schemas.microsoft.com/office/drawing/2014/main" id="{A53B6C45-EC0B-4F0C-93EB-05917BDBECB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CFB32AF6-BFA9-4D44-BEF1-8DB218C8126B}"/>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124295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D32730-A4AE-4946-9293-FFE9F40F21AA}"/>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3" name="Footer Placeholder 2">
            <a:extLst>
              <a:ext uri="{FF2B5EF4-FFF2-40B4-BE49-F238E27FC236}">
                <a16:creationId xmlns:a16="http://schemas.microsoft.com/office/drawing/2014/main" id="{F768DCAD-3B28-42D1-BD92-16EB7E39AA6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4F52C60-56C7-4CC6-869B-8FBDB87EE295}"/>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246477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7327A-2C37-424F-9786-5FE59A94C6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7A7455B-E592-4826-8D95-FEB2C9E630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8F4AA34-B91D-4BB5-8FF4-BBE6814D4C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997D62-D1B0-4B45-9A1F-AEA5909DA012}"/>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6" name="Footer Placeholder 5">
            <a:extLst>
              <a:ext uri="{FF2B5EF4-FFF2-40B4-BE49-F238E27FC236}">
                <a16:creationId xmlns:a16="http://schemas.microsoft.com/office/drawing/2014/main" id="{5E371307-DAC6-4D4C-9BE9-575D798B014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2C50BCE-66AD-4CAD-9B1F-E520A617F867}"/>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4114607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95575-EDF0-465C-BD9A-A9588134EF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6163D6D-6B8B-44C0-B9DD-0C6FAEB115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BBD9D2F8-CE5A-4B32-9A78-14A641D005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690FA5-BC1B-46E1-B979-BB3340B5A960}"/>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6" name="Footer Placeholder 5">
            <a:extLst>
              <a:ext uri="{FF2B5EF4-FFF2-40B4-BE49-F238E27FC236}">
                <a16:creationId xmlns:a16="http://schemas.microsoft.com/office/drawing/2014/main" id="{1530FF7B-F8CC-47F1-9AB6-15D205CE74F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F8B5EFB-6A10-4A4D-9B0D-85875E887E3A}"/>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262831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E81E3D-DE0C-48DF-91C0-E73349BC23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EEB3C9-88DE-4B8E-BA21-5CDF503923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8474FD-48BC-4C77-A3E3-9EDD34671B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7F9F978F-6040-473F-9DC3-83527295D2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C47264AC-24B3-41BB-B5CD-395583AD68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F6C83-36EF-42CF-83FC-F93F966C9A9B}" type="slidenum">
              <a:rPr lang="en-GB" smtClean="0"/>
              <a:t>‹#›</a:t>
            </a:fld>
            <a:endParaRPr lang="en-GB" dirty="0"/>
          </a:p>
        </p:txBody>
      </p:sp>
    </p:spTree>
    <p:extLst>
      <p:ext uri="{BB962C8B-B14F-4D97-AF65-F5344CB8AC3E}">
        <p14:creationId xmlns:p14="http://schemas.microsoft.com/office/powerpoint/2010/main" val="956642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0C07E-A92F-4D87-A4C9-AF11909D3AAE}"/>
              </a:ext>
            </a:extLst>
          </p:cNvPr>
          <p:cNvSpPr>
            <a:spLocks noGrp="1"/>
          </p:cNvSpPr>
          <p:nvPr>
            <p:ph type="ctrTitle"/>
          </p:nvPr>
        </p:nvSpPr>
        <p:spPr/>
        <p:txBody>
          <a:bodyPr/>
          <a:lstStyle/>
          <a:p>
            <a:r>
              <a:rPr lang="en-GB" b="1" dirty="0"/>
              <a:t>Defining participatory research</a:t>
            </a:r>
            <a:endParaRPr lang="en-GB" dirty="0"/>
          </a:p>
        </p:txBody>
      </p:sp>
    </p:spTree>
    <p:extLst>
      <p:ext uri="{BB962C8B-B14F-4D97-AF65-F5344CB8AC3E}">
        <p14:creationId xmlns:p14="http://schemas.microsoft.com/office/powerpoint/2010/main" val="2202464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CCDBD-D166-4392-8E8C-5005EDE3C292}"/>
              </a:ext>
            </a:extLst>
          </p:cNvPr>
          <p:cNvSpPr>
            <a:spLocks noGrp="1"/>
          </p:cNvSpPr>
          <p:nvPr>
            <p:ph type="title"/>
          </p:nvPr>
        </p:nvSpPr>
        <p:spPr/>
        <p:txBody>
          <a:bodyPr/>
          <a:lstStyle/>
          <a:p>
            <a:r>
              <a:rPr lang="en-GB" dirty="0"/>
              <a:t>Principle: knowledge is socially created </a:t>
            </a:r>
          </a:p>
        </p:txBody>
      </p:sp>
      <p:sp>
        <p:nvSpPr>
          <p:cNvPr id="3" name="Content Placeholder 2">
            <a:extLst>
              <a:ext uri="{FF2B5EF4-FFF2-40B4-BE49-F238E27FC236}">
                <a16:creationId xmlns:a16="http://schemas.microsoft.com/office/drawing/2014/main" id="{54B3907F-F230-4825-AB7D-DC8235645BDC}"/>
              </a:ext>
            </a:extLst>
          </p:cNvPr>
          <p:cNvSpPr>
            <a:spLocks noGrp="1"/>
          </p:cNvSpPr>
          <p:nvPr>
            <p:ph idx="1"/>
          </p:nvPr>
        </p:nvSpPr>
        <p:spPr/>
        <p:txBody>
          <a:bodyPr/>
          <a:lstStyle/>
          <a:p>
            <a:r>
              <a:rPr lang="en-GB" dirty="0"/>
              <a:t>Participatory approaches to research acknowledge the value of multiple ways of knowing. </a:t>
            </a:r>
          </a:p>
          <a:p>
            <a:r>
              <a:rPr lang="en-GB" dirty="0"/>
              <a:t>They recognise the value of knowledge contributed by community members (Hills and Mullett 2000). </a:t>
            </a:r>
          </a:p>
          <a:p>
            <a:r>
              <a:rPr lang="en-GB" dirty="0"/>
              <a:t>The researcher and the participant are interactively linked (Israel et al 1998). </a:t>
            </a:r>
          </a:p>
          <a:p>
            <a:r>
              <a:rPr lang="en-GB" dirty="0"/>
              <a:t>Participatory research approaches encourage the knower to participate in the known and generate evidence in many ways (Hills and Mullett 2000).</a:t>
            </a:r>
            <a:r>
              <a:rPr lang="en-GB" b="1" dirty="0"/>
              <a:t> </a:t>
            </a:r>
            <a:endParaRPr lang="en-GB" dirty="0"/>
          </a:p>
        </p:txBody>
      </p:sp>
    </p:spTree>
    <p:extLst>
      <p:ext uri="{BB962C8B-B14F-4D97-AF65-F5344CB8AC3E}">
        <p14:creationId xmlns:p14="http://schemas.microsoft.com/office/powerpoint/2010/main" val="793964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BBEA5-B76A-470C-8F30-A7F2037E021E}"/>
              </a:ext>
            </a:extLst>
          </p:cNvPr>
          <p:cNvSpPr>
            <a:spLocks noGrp="1"/>
          </p:cNvSpPr>
          <p:nvPr>
            <p:ph type="title"/>
          </p:nvPr>
        </p:nvSpPr>
        <p:spPr/>
        <p:txBody>
          <a:bodyPr/>
          <a:lstStyle/>
          <a:p>
            <a:r>
              <a:rPr lang="en-GB" dirty="0"/>
              <a:t>Principle: political positioning </a:t>
            </a:r>
          </a:p>
        </p:txBody>
      </p:sp>
      <p:sp>
        <p:nvSpPr>
          <p:cNvPr id="3" name="Content Placeholder 2">
            <a:extLst>
              <a:ext uri="{FF2B5EF4-FFF2-40B4-BE49-F238E27FC236}">
                <a16:creationId xmlns:a16="http://schemas.microsoft.com/office/drawing/2014/main" id="{719A2178-217E-4725-B6A8-9E7C0666D398}"/>
              </a:ext>
            </a:extLst>
          </p:cNvPr>
          <p:cNvSpPr>
            <a:spLocks noGrp="1"/>
          </p:cNvSpPr>
          <p:nvPr>
            <p:ph idx="1"/>
          </p:nvPr>
        </p:nvSpPr>
        <p:spPr/>
        <p:txBody>
          <a:bodyPr>
            <a:normAutofit/>
          </a:bodyPr>
          <a:lstStyle/>
          <a:p>
            <a:r>
              <a:rPr lang="en-GB" dirty="0"/>
              <a:t>Participatory research arguably adopts a position influenced by politics. </a:t>
            </a:r>
          </a:p>
          <a:p>
            <a:r>
              <a:rPr lang="en-GB" dirty="0"/>
              <a:t>Participatory research can be used a mechanism to search for meanings that have traditionally been excluded and often attempt to neutralize power differentials, to enable participant’s views to be heard (Stringer 1996).</a:t>
            </a:r>
            <a:r>
              <a:rPr lang="en-GB" b="1" dirty="0"/>
              <a:t>  </a:t>
            </a:r>
          </a:p>
          <a:p>
            <a:r>
              <a:rPr lang="en-GB" dirty="0"/>
              <a:t>The inquirer and the participant are connected in such a way that the findings are inseparable from their relationship (Guba and Lincoln 1989).</a:t>
            </a:r>
          </a:p>
          <a:p>
            <a:endParaRPr lang="en-GB" dirty="0"/>
          </a:p>
        </p:txBody>
      </p:sp>
    </p:spTree>
    <p:extLst>
      <p:ext uri="{BB962C8B-B14F-4D97-AF65-F5344CB8AC3E}">
        <p14:creationId xmlns:p14="http://schemas.microsoft.com/office/powerpoint/2010/main" val="4110225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5269-CD74-4F0D-9EA4-E454A2464F22}"/>
              </a:ext>
            </a:extLst>
          </p:cNvPr>
          <p:cNvSpPr>
            <a:spLocks noGrp="1"/>
          </p:cNvSpPr>
          <p:nvPr>
            <p:ph type="title"/>
          </p:nvPr>
        </p:nvSpPr>
        <p:spPr/>
        <p:txBody>
          <a:bodyPr/>
          <a:lstStyle/>
          <a:p>
            <a:r>
              <a:rPr lang="en-GB" dirty="0"/>
              <a:t>Principle: not being method driven </a:t>
            </a:r>
          </a:p>
        </p:txBody>
      </p:sp>
      <p:sp>
        <p:nvSpPr>
          <p:cNvPr id="3" name="Content Placeholder 2">
            <a:extLst>
              <a:ext uri="{FF2B5EF4-FFF2-40B4-BE49-F238E27FC236}">
                <a16:creationId xmlns:a16="http://schemas.microsoft.com/office/drawing/2014/main" id="{1C73DAD8-633F-4DD7-9887-C630B0392B75}"/>
              </a:ext>
            </a:extLst>
          </p:cNvPr>
          <p:cNvSpPr>
            <a:spLocks noGrp="1"/>
          </p:cNvSpPr>
          <p:nvPr>
            <p:ph idx="1"/>
          </p:nvPr>
        </p:nvSpPr>
        <p:spPr/>
        <p:txBody>
          <a:bodyPr>
            <a:normAutofit/>
          </a:bodyPr>
          <a:lstStyle/>
          <a:p>
            <a:r>
              <a:rPr lang="en-GB" dirty="0"/>
              <a:t>The methods adopted as part of any participatory approach are said to emerge from the chosen principles and context of the project and the discussions held between those participating.</a:t>
            </a:r>
            <a:r>
              <a:rPr lang="en-GB" b="1" dirty="0"/>
              <a:t> </a:t>
            </a:r>
          </a:p>
          <a:p>
            <a:r>
              <a:rPr lang="en-GB" dirty="0"/>
              <a:t>Participatory research is not and arguably cannot be method driven.  </a:t>
            </a:r>
          </a:p>
          <a:p>
            <a:r>
              <a:rPr lang="en-GB" dirty="0"/>
              <a:t>To provide research evidence that involves people (community members and/or service users) the people themselves should be involved in deciding what the appropriate methods are for collecting data and how the data should be analysed.  </a:t>
            </a:r>
          </a:p>
        </p:txBody>
      </p:sp>
    </p:spTree>
    <p:extLst>
      <p:ext uri="{BB962C8B-B14F-4D97-AF65-F5344CB8AC3E}">
        <p14:creationId xmlns:p14="http://schemas.microsoft.com/office/powerpoint/2010/main" val="2025706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F7134-FE01-4B5F-9674-CED3B871FAFD}"/>
              </a:ext>
            </a:extLst>
          </p:cNvPr>
          <p:cNvSpPr>
            <a:spLocks noGrp="1"/>
          </p:cNvSpPr>
          <p:nvPr>
            <p:ph type="title"/>
          </p:nvPr>
        </p:nvSpPr>
        <p:spPr/>
        <p:txBody>
          <a:bodyPr/>
          <a:lstStyle/>
          <a:p>
            <a:r>
              <a:rPr lang="en-GB" dirty="0"/>
              <a:t>Principle: participation </a:t>
            </a:r>
          </a:p>
        </p:txBody>
      </p:sp>
      <p:sp>
        <p:nvSpPr>
          <p:cNvPr id="3" name="Content Placeholder 2">
            <a:extLst>
              <a:ext uri="{FF2B5EF4-FFF2-40B4-BE49-F238E27FC236}">
                <a16:creationId xmlns:a16="http://schemas.microsoft.com/office/drawing/2014/main" id="{7D18FFBD-339A-4427-9D75-1B9CF0F33F2B}"/>
              </a:ext>
            </a:extLst>
          </p:cNvPr>
          <p:cNvSpPr>
            <a:spLocks noGrp="1"/>
          </p:cNvSpPr>
          <p:nvPr>
            <p:ph idx="1"/>
          </p:nvPr>
        </p:nvSpPr>
        <p:spPr/>
        <p:txBody>
          <a:bodyPr/>
          <a:lstStyle/>
          <a:p>
            <a:r>
              <a:rPr lang="en-US" dirty="0"/>
              <a:t>Despite some research approaches claiming to allow community members to participate critical scrutiny </a:t>
            </a:r>
            <a:r>
              <a:rPr lang="en-GB" dirty="0"/>
              <a:t>is required because of the complexities of defining the concept, and achieving it fully.</a:t>
            </a:r>
          </a:p>
          <a:p>
            <a:r>
              <a:rPr lang="en-GB" dirty="0"/>
              <a:t> Participation as a concept within the literature is described as a continuum, some approaches allow it in the whole research process whereas others dictate a more limited level of participation (Goodson and Phillimore 2012). </a:t>
            </a:r>
          </a:p>
          <a:p>
            <a:r>
              <a:rPr lang="en-GB" dirty="0"/>
              <a:t>So ‘full’ participation varies. </a:t>
            </a:r>
          </a:p>
          <a:p>
            <a:endParaRPr lang="en-GB" dirty="0"/>
          </a:p>
        </p:txBody>
      </p:sp>
    </p:spTree>
    <p:extLst>
      <p:ext uri="{BB962C8B-B14F-4D97-AF65-F5344CB8AC3E}">
        <p14:creationId xmlns:p14="http://schemas.microsoft.com/office/powerpoint/2010/main" val="845984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4A6EC-A203-4C1A-8B40-DBD34375701A}"/>
              </a:ext>
            </a:extLst>
          </p:cNvPr>
          <p:cNvSpPr>
            <a:spLocks noGrp="1"/>
          </p:cNvSpPr>
          <p:nvPr>
            <p:ph type="title"/>
          </p:nvPr>
        </p:nvSpPr>
        <p:spPr/>
        <p:txBody>
          <a:bodyPr/>
          <a:lstStyle/>
          <a:p>
            <a:r>
              <a:rPr lang="en-GB" dirty="0"/>
              <a:t>Principle: partnership working </a:t>
            </a:r>
          </a:p>
        </p:txBody>
      </p:sp>
      <p:sp>
        <p:nvSpPr>
          <p:cNvPr id="3" name="Content Placeholder 2">
            <a:extLst>
              <a:ext uri="{FF2B5EF4-FFF2-40B4-BE49-F238E27FC236}">
                <a16:creationId xmlns:a16="http://schemas.microsoft.com/office/drawing/2014/main" id="{C33EC0F8-ECB5-4863-92B5-9D1187EF72FB}"/>
              </a:ext>
            </a:extLst>
          </p:cNvPr>
          <p:cNvSpPr>
            <a:spLocks noGrp="1"/>
          </p:cNvSpPr>
          <p:nvPr>
            <p:ph idx="1"/>
          </p:nvPr>
        </p:nvSpPr>
        <p:spPr/>
        <p:txBody>
          <a:bodyPr/>
          <a:lstStyle/>
          <a:p>
            <a:r>
              <a:rPr lang="en-GB" dirty="0"/>
              <a:t>Approaches aim to integrate knowledge and to produce benefits to all partners involved in the research process. </a:t>
            </a:r>
          </a:p>
          <a:p>
            <a:r>
              <a:rPr lang="en-GB" dirty="0"/>
              <a:t>In an ideal model, there is shared articulation of all aspects of the research process from questions, through to data collection, analysis and the use of results.</a:t>
            </a:r>
            <a:r>
              <a:rPr lang="en-GB" b="1" dirty="0"/>
              <a:t> </a:t>
            </a:r>
          </a:p>
          <a:p>
            <a:r>
              <a:rPr lang="en-GB" dirty="0"/>
              <a:t>However, partnerships in practice are not without problems thus the principle of partnership working again requires critical scrutiny.</a:t>
            </a:r>
            <a:r>
              <a:rPr lang="en-GB" b="1" dirty="0"/>
              <a:t> </a:t>
            </a:r>
            <a:endParaRPr lang="en-GB" dirty="0"/>
          </a:p>
          <a:p>
            <a:pPr marL="0" indent="0">
              <a:buNone/>
            </a:pPr>
            <a:endParaRPr lang="en-GB" dirty="0"/>
          </a:p>
        </p:txBody>
      </p:sp>
    </p:spTree>
    <p:extLst>
      <p:ext uri="{BB962C8B-B14F-4D97-AF65-F5344CB8AC3E}">
        <p14:creationId xmlns:p14="http://schemas.microsoft.com/office/powerpoint/2010/main" val="666421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0D17-7B1B-4DDA-AD9A-67B7D7FB545A}"/>
              </a:ext>
            </a:extLst>
          </p:cNvPr>
          <p:cNvSpPr>
            <a:spLocks noGrp="1"/>
          </p:cNvSpPr>
          <p:nvPr>
            <p:ph type="title"/>
          </p:nvPr>
        </p:nvSpPr>
        <p:spPr/>
        <p:txBody>
          <a:bodyPr/>
          <a:lstStyle/>
          <a:p>
            <a:r>
              <a:rPr lang="en-GB" dirty="0"/>
              <a:t>Principle: empowerment </a:t>
            </a:r>
          </a:p>
        </p:txBody>
      </p:sp>
      <p:sp>
        <p:nvSpPr>
          <p:cNvPr id="3" name="Content Placeholder 2">
            <a:extLst>
              <a:ext uri="{FF2B5EF4-FFF2-40B4-BE49-F238E27FC236}">
                <a16:creationId xmlns:a16="http://schemas.microsoft.com/office/drawing/2014/main" id="{DB09DA03-69DD-400B-8E41-1F9D5467EBAB}"/>
              </a:ext>
            </a:extLst>
          </p:cNvPr>
          <p:cNvSpPr>
            <a:spLocks noGrp="1"/>
          </p:cNvSpPr>
          <p:nvPr>
            <p:ph idx="1"/>
          </p:nvPr>
        </p:nvSpPr>
        <p:spPr/>
        <p:txBody>
          <a:bodyPr/>
          <a:lstStyle/>
          <a:p>
            <a:r>
              <a:rPr lang="en-GB" dirty="0"/>
              <a:t>Approaches aim to build upon strengths and resources within communities and to promote a co-learning and empowering process.</a:t>
            </a:r>
          </a:p>
          <a:p>
            <a:r>
              <a:rPr lang="en-GB" dirty="0"/>
              <a:t>Participants in the process arguably gain knowledge, skills, capacity and power (Israel et al 1998) resulting from their participation.</a:t>
            </a:r>
          </a:p>
          <a:p>
            <a:r>
              <a:rPr lang="en-GB" dirty="0"/>
              <a:t>However, different contexts serve to exclude participation and therefore empowerment.  For example, language differences exist, and minority and vulnerable community members can be overlooked. Researchers with a lack of understanding of such groups can create problems, rather than empower.  </a:t>
            </a:r>
          </a:p>
        </p:txBody>
      </p:sp>
    </p:spTree>
    <p:extLst>
      <p:ext uri="{BB962C8B-B14F-4D97-AF65-F5344CB8AC3E}">
        <p14:creationId xmlns:p14="http://schemas.microsoft.com/office/powerpoint/2010/main" val="388370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74148-5725-48C1-ABA2-3F143370C505}"/>
              </a:ext>
            </a:extLst>
          </p:cNvPr>
          <p:cNvSpPr>
            <a:spLocks noGrp="1"/>
          </p:cNvSpPr>
          <p:nvPr>
            <p:ph type="title"/>
          </p:nvPr>
        </p:nvSpPr>
        <p:spPr/>
        <p:txBody>
          <a:bodyPr/>
          <a:lstStyle/>
          <a:p>
            <a:r>
              <a:rPr lang="en-GB" b="1" dirty="0"/>
              <a:t>Key principles of participatory research </a:t>
            </a:r>
            <a:r>
              <a:rPr lang="en-GB" sz="1600" b="1" dirty="0"/>
              <a:t>(adapted from Israel et al 2008)</a:t>
            </a:r>
            <a:endParaRPr lang="en-GB" dirty="0"/>
          </a:p>
        </p:txBody>
      </p:sp>
      <p:sp>
        <p:nvSpPr>
          <p:cNvPr id="3" name="Content Placeholder 2">
            <a:extLst>
              <a:ext uri="{FF2B5EF4-FFF2-40B4-BE49-F238E27FC236}">
                <a16:creationId xmlns:a16="http://schemas.microsoft.com/office/drawing/2014/main" id="{E88A14AD-ABF4-41AE-A865-B4B8C7A7090C}"/>
              </a:ext>
            </a:extLst>
          </p:cNvPr>
          <p:cNvSpPr>
            <a:spLocks noGrp="1"/>
          </p:cNvSpPr>
          <p:nvPr>
            <p:ph idx="1"/>
          </p:nvPr>
        </p:nvSpPr>
        <p:spPr>
          <a:xfrm>
            <a:off x="838200" y="1690688"/>
            <a:ext cx="10515600" cy="4486275"/>
          </a:xfrm>
        </p:spPr>
        <p:txBody>
          <a:bodyPr>
            <a:normAutofit fontScale="25000" lnSpcReduction="20000"/>
          </a:bodyPr>
          <a:lstStyle/>
          <a:p>
            <a:pPr marL="0" indent="0">
              <a:buNone/>
            </a:pPr>
            <a:endParaRPr lang="en-GB" sz="4400" dirty="0"/>
          </a:p>
          <a:p>
            <a:pPr lvl="0"/>
            <a:r>
              <a:rPr lang="en-GB" sz="7400" dirty="0"/>
              <a:t>It involves participation by non-professional researchers.  </a:t>
            </a:r>
          </a:p>
          <a:p>
            <a:endParaRPr lang="en-GB" sz="7400" dirty="0"/>
          </a:p>
          <a:p>
            <a:pPr lvl="0"/>
            <a:r>
              <a:rPr lang="en-GB" sz="7400" dirty="0"/>
              <a:t>It engages communities and researchers </a:t>
            </a:r>
            <a:r>
              <a:rPr lang="en-GB" sz="7400" i="1" dirty="0"/>
              <a:t>equally</a:t>
            </a:r>
            <a:r>
              <a:rPr lang="en-GB" sz="7400" dirty="0"/>
              <a:t> in a co-operative approach.</a:t>
            </a:r>
          </a:p>
          <a:p>
            <a:pPr marL="0" indent="0">
              <a:buNone/>
            </a:pPr>
            <a:r>
              <a:rPr lang="en-GB" sz="7400" dirty="0"/>
              <a:t> </a:t>
            </a:r>
          </a:p>
          <a:p>
            <a:pPr lvl="0"/>
            <a:r>
              <a:rPr lang="en-GB" sz="7400" dirty="0"/>
              <a:t>It is a process involving joint learning.</a:t>
            </a:r>
          </a:p>
          <a:p>
            <a:endParaRPr lang="en-GB" sz="7400" dirty="0"/>
          </a:p>
          <a:p>
            <a:pPr lvl="0"/>
            <a:r>
              <a:rPr lang="en-GB" sz="7400" dirty="0"/>
              <a:t>It involves local capacity building as well as systems development.</a:t>
            </a:r>
          </a:p>
          <a:p>
            <a:endParaRPr lang="en-GB" sz="7400" dirty="0"/>
          </a:p>
          <a:p>
            <a:pPr lvl="0"/>
            <a:r>
              <a:rPr lang="en-GB" sz="7400" dirty="0"/>
              <a:t>It is underpinned by empowerment, enabling participants to take control of their lives.</a:t>
            </a:r>
          </a:p>
          <a:p>
            <a:endParaRPr lang="en-GB" sz="7400" dirty="0"/>
          </a:p>
          <a:p>
            <a:pPr lvl="0"/>
            <a:r>
              <a:rPr lang="en-GB" sz="7400" dirty="0"/>
              <a:t>It balances research and action.</a:t>
            </a:r>
          </a:p>
          <a:p>
            <a:endParaRPr lang="en-GB" dirty="0"/>
          </a:p>
        </p:txBody>
      </p:sp>
    </p:spTree>
    <p:extLst>
      <p:ext uri="{BB962C8B-B14F-4D97-AF65-F5344CB8AC3E}">
        <p14:creationId xmlns:p14="http://schemas.microsoft.com/office/powerpoint/2010/main" val="649952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84259-A079-4862-A8C4-8B6B1DD7E80A}"/>
              </a:ext>
            </a:extLst>
          </p:cNvPr>
          <p:cNvSpPr>
            <a:spLocks noGrp="1"/>
          </p:cNvSpPr>
          <p:nvPr>
            <p:ph type="title"/>
          </p:nvPr>
        </p:nvSpPr>
        <p:spPr/>
        <p:txBody>
          <a:bodyPr/>
          <a:lstStyle/>
          <a:p>
            <a:r>
              <a:rPr lang="en-GB" dirty="0"/>
              <a:t>Example of participatory research  </a:t>
            </a:r>
          </a:p>
        </p:txBody>
      </p:sp>
      <p:graphicFrame>
        <p:nvGraphicFramePr>
          <p:cNvPr id="4" name="Content Placeholder 3">
            <a:extLst>
              <a:ext uri="{FF2B5EF4-FFF2-40B4-BE49-F238E27FC236}">
                <a16:creationId xmlns:a16="http://schemas.microsoft.com/office/drawing/2014/main" id="{366F916D-9081-4943-A3A9-C57AA6E618D5}"/>
              </a:ext>
            </a:extLst>
          </p:cNvPr>
          <p:cNvGraphicFramePr>
            <a:graphicFrameLocks noGrp="1"/>
          </p:cNvGraphicFramePr>
          <p:nvPr>
            <p:ph idx="1"/>
            <p:extLst>
              <p:ext uri="{D42A27DB-BD31-4B8C-83A1-F6EECF244321}">
                <p14:modId xmlns:p14="http://schemas.microsoft.com/office/powerpoint/2010/main" val="2365661328"/>
              </p:ext>
            </p:extLst>
          </p:nvPr>
        </p:nvGraphicFramePr>
        <p:xfrm>
          <a:off x="1137683" y="1690688"/>
          <a:ext cx="9664996" cy="4210812"/>
        </p:xfrm>
        <a:graphic>
          <a:graphicData uri="http://schemas.openxmlformats.org/drawingml/2006/table">
            <a:tbl>
              <a:tblPr firstRow="1" firstCol="1" bandRow="1">
                <a:tableStyleId>{5C22544A-7EE6-4342-B048-85BDC9FD1C3A}</a:tableStyleId>
              </a:tblPr>
              <a:tblGrid>
                <a:gridCol w="3378889">
                  <a:extLst>
                    <a:ext uri="{9D8B030D-6E8A-4147-A177-3AD203B41FA5}">
                      <a16:colId xmlns:a16="http://schemas.microsoft.com/office/drawing/2014/main" val="1413510589"/>
                    </a:ext>
                  </a:extLst>
                </a:gridCol>
                <a:gridCol w="3445353">
                  <a:extLst>
                    <a:ext uri="{9D8B030D-6E8A-4147-A177-3AD203B41FA5}">
                      <a16:colId xmlns:a16="http://schemas.microsoft.com/office/drawing/2014/main" val="2377157447"/>
                    </a:ext>
                  </a:extLst>
                </a:gridCol>
                <a:gridCol w="2840754">
                  <a:extLst>
                    <a:ext uri="{9D8B030D-6E8A-4147-A177-3AD203B41FA5}">
                      <a16:colId xmlns:a16="http://schemas.microsoft.com/office/drawing/2014/main" val="3427588332"/>
                    </a:ext>
                  </a:extLst>
                </a:gridCol>
              </a:tblGrid>
              <a:tr h="212878">
                <a:tc>
                  <a:txBody>
                    <a:bodyPr/>
                    <a:lstStyle/>
                    <a:p>
                      <a:pPr>
                        <a:lnSpc>
                          <a:spcPct val="107000"/>
                        </a:lnSpc>
                        <a:spcAft>
                          <a:spcPts val="0"/>
                        </a:spcAft>
                      </a:pPr>
                      <a:r>
                        <a:rPr lang="en-GB" sz="2000" dirty="0">
                          <a:effectLst/>
                        </a:rPr>
                        <a:t>Context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Research approach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Typology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9896121"/>
                  </a:ext>
                </a:extLst>
              </a:tr>
              <a:tr h="1994743">
                <a:tc>
                  <a:txBody>
                    <a:bodyPr/>
                    <a:lstStyle/>
                    <a:p>
                      <a:pPr>
                        <a:lnSpc>
                          <a:spcPct val="107000"/>
                        </a:lnSpc>
                        <a:spcAft>
                          <a:spcPts val="0"/>
                        </a:spcAft>
                      </a:pPr>
                      <a:r>
                        <a:rPr lang="en-GB" sz="2000" dirty="0">
                          <a:effectLst/>
                        </a:rPr>
                        <a:t>Community mental health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Eight users of mental health services interviewed eight people who had also a mental illness diagnosis.  They explored experiences, life goals and the influence of services upon people’s lives.  The findings from this project were presented as a live performance, as well as within a report (Davidson et al 2010). </a:t>
                      </a:r>
                    </a:p>
                    <a:p>
                      <a:pPr>
                        <a:lnSpc>
                          <a:spcPct val="107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FD5EA"/>
                    </a:solidFill>
                  </a:tcPr>
                </a:tc>
                <a:tc>
                  <a:txBody>
                    <a:bodyPr/>
                    <a:lstStyle/>
                    <a:p>
                      <a:pPr>
                        <a:lnSpc>
                          <a:spcPct val="107000"/>
                        </a:lnSpc>
                        <a:spcAft>
                          <a:spcPts val="0"/>
                        </a:spcAft>
                      </a:pPr>
                      <a:r>
                        <a:rPr lang="en-GB" sz="2000" dirty="0">
                          <a:effectLst/>
                        </a:rPr>
                        <a:t>Action research/inquiry. </a:t>
                      </a:r>
                    </a:p>
                    <a:p>
                      <a:pPr>
                        <a:lnSpc>
                          <a:spcPct val="107000"/>
                        </a:lnSpc>
                        <a:spcAft>
                          <a:spcPts val="0"/>
                        </a:spcAft>
                      </a:pPr>
                      <a:r>
                        <a:rPr lang="en-GB" sz="2000" dirty="0">
                          <a:effectLst/>
                        </a:rPr>
                        <a:t> </a:t>
                      </a:r>
                    </a:p>
                    <a:p>
                      <a:pPr>
                        <a:lnSpc>
                          <a:spcPct val="107000"/>
                        </a:lnSpc>
                        <a:spcAft>
                          <a:spcPts val="0"/>
                        </a:spcAft>
                      </a:pPr>
                      <a:r>
                        <a:rPr lang="en-GB" sz="2000" dirty="0">
                          <a:effectLst/>
                        </a:rPr>
                        <a:t>Users of a specific type of health service talked to other users.  Their findings were used to suggest a change in the service approach as the need for a map to guide people back to ordinary life was suggested.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5726056"/>
                  </a:ext>
                </a:extLst>
              </a:tr>
            </a:tbl>
          </a:graphicData>
        </a:graphic>
      </p:graphicFrame>
    </p:spTree>
    <p:extLst>
      <p:ext uri="{BB962C8B-B14F-4D97-AF65-F5344CB8AC3E}">
        <p14:creationId xmlns:p14="http://schemas.microsoft.com/office/powerpoint/2010/main" val="4086812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C9B29-F8FD-4D97-A3F9-956CE451CCFD}"/>
              </a:ext>
            </a:extLst>
          </p:cNvPr>
          <p:cNvSpPr>
            <a:spLocks noGrp="1"/>
          </p:cNvSpPr>
          <p:nvPr>
            <p:ph type="title"/>
          </p:nvPr>
        </p:nvSpPr>
        <p:spPr/>
        <p:txBody>
          <a:bodyPr/>
          <a:lstStyle/>
          <a:p>
            <a:r>
              <a:rPr lang="en-GB" dirty="0"/>
              <a:t>Example of participatory research </a:t>
            </a:r>
          </a:p>
        </p:txBody>
      </p:sp>
      <p:graphicFrame>
        <p:nvGraphicFramePr>
          <p:cNvPr id="4" name="Content Placeholder 3">
            <a:extLst>
              <a:ext uri="{FF2B5EF4-FFF2-40B4-BE49-F238E27FC236}">
                <a16:creationId xmlns:a16="http://schemas.microsoft.com/office/drawing/2014/main" id="{8B5C2619-734D-4698-9BC6-9853B808BFF2}"/>
              </a:ext>
            </a:extLst>
          </p:cNvPr>
          <p:cNvGraphicFramePr>
            <a:graphicFrameLocks noGrp="1"/>
          </p:cNvGraphicFramePr>
          <p:nvPr>
            <p:ph idx="1"/>
            <p:extLst>
              <p:ext uri="{D42A27DB-BD31-4B8C-83A1-F6EECF244321}">
                <p14:modId xmlns:p14="http://schemas.microsoft.com/office/powerpoint/2010/main" val="203348465"/>
              </p:ext>
            </p:extLst>
          </p:nvPr>
        </p:nvGraphicFramePr>
        <p:xfrm>
          <a:off x="838200" y="2121694"/>
          <a:ext cx="10166498" cy="4424045"/>
        </p:xfrm>
        <a:graphic>
          <a:graphicData uri="http://schemas.openxmlformats.org/drawingml/2006/table">
            <a:tbl>
              <a:tblPr firstRow="1" firstCol="1" bandRow="1">
                <a:tableStyleId>{5C22544A-7EE6-4342-B048-85BDC9FD1C3A}</a:tableStyleId>
              </a:tblPr>
              <a:tblGrid>
                <a:gridCol w="3554215">
                  <a:extLst>
                    <a:ext uri="{9D8B030D-6E8A-4147-A177-3AD203B41FA5}">
                      <a16:colId xmlns:a16="http://schemas.microsoft.com/office/drawing/2014/main" val="1698031743"/>
                    </a:ext>
                  </a:extLst>
                </a:gridCol>
                <a:gridCol w="3624126">
                  <a:extLst>
                    <a:ext uri="{9D8B030D-6E8A-4147-A177-3AD203B41FA5}">
                      <a16:colId xmlns:a16="http://schemas.microsoft.com/office/drawing/2014/main" val="530846885"/>
                    </a:ext>
                  </a:extLst>
                </a:gridCol>
                <a:gridCol w="2988157">
                  <a:extLst>
                    <a:ext uri="{9D8B030D-6E8A-4147-A177-3AD203B41FA5}">
                      <a16:colId xmlns:a16="http://schemas.microsoft.com/office/drawing/2014/main" val="3469788528"/>
                    </a:ext>
                  </a:extLst>
                </a:gridCol>
              </a:tblGrid>
              <a:tr h="0">
                <a:tc>
                  <a:txBody>
                    <a:bodyPr/>
                    <a:lstStyle/>
                    <a:p>
                      <a:pPr>
                        <a:lnSpc>
                          <a:spcPct val="107000"/>
                        </a:lnSpc>
                        <a:spcAft>
                          <a:spcPts val="0"/>
                        </a:spcAft>
                      </a:pPr>
                      <a:r>
                        <a:rPr lang="en-GB" sz="1600" dirty="0">
                          <a:effectLst/>
                        </a:rPr>
                        <a:t>Co-production of online sexual violence support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dirty="0">
                          <a:solidFill>
                            <a:sysClr val="windowText" lastClr="000000"/>
                          </a:solidFill>
                          <a:effectLst/>
                        </a:rPr>
                        <a:t>Users of Rape Crisis services, staff and trustees of the organisation were involved in a project titled, Weaving the Web. </a:t>
                      </a:r>
                    </a:p>
                    <a:p>
                      <a:pPr>
                        <a:lnSpc>
                          <a:spcPct val="107000"/>
                        </a:lnSpc>
                        <a:spcAft>
                          <a:spcPts val="0"/>
                        </a:spcAft>
                      </a:pPr>
                      <a:r>
                        <a:rPr lang="en-GB" sz="1600" b="0" dirty="0">
                          <a:solidFill>
                            <a:sysClr val="windowText" lastClr="000000"/>
                          </a:solidFill>
                          <a:effectLst/>
                        </a:rPr>
                        <a:t>Service users’ views were gathered through structured events, designed to enable their participation in data gathering. These were seen as positive, useful mechanisms for ideas generation and capturing the views of those who were underserved. Whilst the events were very successful in eliciting information, they were very structured and staff were sometimes more vocal than service users. Attendance at some of the service user events was also low (Fisher et al 2017). </a:t>
                      </a:r>
                    </a:p>
                    <a:p>
                      <a:pPr>
                        <a:lnSpc>
                          <a:spcPct val="107000"/>
                        </a:lnSpc>
                        <a:spcAft>
                          <a:spcPts val="0"/>
                        </a:spcAft>
                      </a:pPr>
                      <a:r>
                        <a:rPr lang="en-GB" sz="1600" b="0" dirty="0">
                          <a:solidFill>
                            <a:sysClr val="windowText" lastClr="000000"/>
                          </a:solidFill>
                          <a:effectLst/>
                        </a:rPr>
                        <a:t> </a:t>
                      </a:r>
                      <a:endParaRPr lang="en-GB" sz="16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FD5EA"/>
                    </a:solidFill>
                  </a:tcPr>
                </a:tc>
                <a:tc>
                  <a:txBody>
                    <a:bodyPr/>
                    <a:lstStyle/>
                    <a:p>
                      <a:pPr>
                        <a:lnSpc>
                          <a:spcPct val="107000"/>
                        </a:lnSpc>
                        <a:spcAft>
                          <a:spcPts val="0"/>
                        </a:spcAft>
                      </a:pPr>
                      <a:r>
                        <a:rPr lang="en-GB" sz="1600" b="0" dirty="0">
                          <a:solidFill>
                            <a:sysClr val="windowText" lastClr="000000"/>
                          </a:solidFill>
                          <a:effectLst/>
                        </a:rPr>
                        <a:t>Co-production in research and service development.</a:t>
                      </a:r>
                    </a:p>
                    <a:p>
                      <a:pPr>
                        <a:lnSpc>
                          <a:spcPct val="107000"/>
                        </a:lnSpc>
                        <a:spcAft>
                          <a:spcPts val="0"/>
                        </a:spcAft>
                      </a:pPr>
                      <a:r>
                        <a:rPr lang="en-GB" sz="1600" b="0" dirty="0">
                          <a:solidFill>
                            <a:sysClr val="windowText" lastClr="000000"/>
                          </a:solidFill>
                          <a:effectLst/>
                        </a:rPr>
                        <a:t> </a:t>
                      </a:r>
                    </a:p>
                    <a:p>
                      <a:pPr>
                        <a:lnSpc>
                          <a:spcPct val="107000"/>
                        </a:lnSpc>
                        <a:spcAft>
                          <a:spcPts val="0"/>
                        </a:spcAft>
                      </a:pPr>
                      <a:r>
                        <a:rPr lang="en-GB" sz="1600" b="0" dirty="0">
                          <a:solidFill>
                            <a:sysClr val="windowText" lastClr="000000"/>
                          </a:solidFill>
                          <a:effectLst/>
                        </a:rPr>
                        <a:t>Service users views were gathered and used to co-produce the development, design and content of a new online platform for survivors of sexual abuse. </a:t>
                      </a:r>
                    </a:p>
                    <a:p>
                      <a:pPr>
                        <a:lnSpc>
                          <a:spcPct val="107000"/>
                        </a:lnSpc>
                        <a:spcAft>
                          <a:spcPts val="0"/>
                        </a:spcAft>
                      </a:pPr>
                      <a:r>
                        <a:rPr lang="en-GB" sz="1600" b="0" dirty="0">
                          <a:solidFill>
                            <a:sysClr val="windowText" lastClr="000000"/>
                          </a:solidFill>
                          <a:effectLst/>
                        </a:rPr>
                        <a:t> </a:t>
                      </a:r>
                      <a:endParaRPr lang="en-GB" sz="16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FD5EA"/>
                    </a:solidFill>
                  </a:tcPr>
                </a:tc>
                <a:extLst>
                  <a:ext uri="{0D108BD9-81ED-4DB2-BD59-A6C34878D82A}">
                    <a16:rowId xmlns:a16="http://schemas.microsoft.com/office/drawing/2014/main" val="3335695394"/>
                  </a:ext>
                </a:extLst>
              </a:tr>
            </a:tbl>
          </a:graphicData>
        </a:graphic>
      </p:graphicFrame>
    </p:spTree>
    <p:extLst>
      <p:ext uri="{BB962C8B-B14F-4D97-AF65-F5344CB8AC3E}">
        <p14:creationId xmlns:p14="http://schemas.microsoft.com/office/powerpoint/2010/main" val="4055037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D1BA2-AFBD-4AE8-9F43-F44A35FFCBD5}"/>
              </a:ext>
            </a:extLst>
          </p:cNvPr>
          <p:cNvSpPr>
            <a:spLocks noGrp="1"/>
          </p:cNvSpPr>
          <p:nvPr>
            <p:ph type="title"/>
          </p:nvPr>
        </p:nvSpPr>
        <p:spPr/>
        <p:txBody>
          <a:bodyPr/>
          <a:lstStyle/>
          <a:p>
            <a:r>
              <a:rPr lang="en-GB" dirty="0"/>
              <a:t>Example of participatory research </a:t>
            </a:r>
          </a:p>
        </p:txBody>
      </p:sp>
      <p:graphicFrame>
        <p:nvGraphicFramePr>
          <p:cNvPr id="4" name="Content Placeholder 3">
            <a:extLst>
              <a:ext uri="{FF2B5EF4-FFF2-40B4-BE49-F238E27FC236}">
                <a16:creationId xmlns:a16="http://schemas.microsoft.com/office/drawing/2014/main" id="{8EE3614B-BBCF-4599-8CD3-23E2AA409F14}"/>
              </a:ext>
            </a:extLst>
          </p:cNvPr>
          <p:cNvGraphicFramePr>
            <a:graphicFrameLocks noGrp="1"/>
          </p:cNvGraphicFramePr>
          <p:nvPr>
            <p:ph idx="1"/>
            <p:extLst>
              <p:ext uri="{D42A27DB-BD31-4B8C-83A1-F6EECF244321}">
                <p14:modId xmlns:p14="http://schemas.microsoft.com/office/powerpoint/2010/main" val="2898311189"/>
              </p:ext>
            </p:extLst>
          </p:nvPr>
        </p:nvGraphicFramePr>
        <p:xfrm>
          <a:off x="1105785" y="1479733"/>
          <a:ext cx="9431079" cy="4389438"/>
        </p:xfrm>
        <a:graphic>
          <a:graphicData uri="http://schemas.openxmlformats.org/drawingml/2006/table">
            <a:tbl>
              <a:tblPr firstRow="1" firstCol="1" bandRow="1">
                <a:tableStyleId>{5C22544A-7EE6-4342-B048-85BDC9FD1C3A}</a:tableStyleId>
              </a:tblPr>
              <a:tblGrid>
                <a:gridCol w="3297112">
                  <a:extLst>
                    <a:ext uri="{9D8B030D-6E8A-4147-A177-3AD203B41FA5}">
                      <a16:colId xmlns:a16="http://schemas.microsoft.com/office/drawing/2014/main" val="2419055201"/>
                    </a:ext>
                  </a:extLst>
                </a:gridCol>
                <a:gridCol w="3361966">
                  <a:extLst>
                    <a:ext uri="{9D8B030D-6E8A-4147-A177-3AD203B41FA5}">
                      <a16:colId xmlns:a16="http://schemas.microsoft.com/office/drawing/2014/main" val="1470077640"/>
                    </a:ext>
                  </a:extLst>
                </a:gridCol>
                <a:gridCol w="2772001">
                  <a:extLst>
                    <a:ext uri="{9D8B030D-6E8A-4147-A177-3AD203B41FA5}">
                      <a16:colId xmlns:a16="http://schemas.microsoft.com/office/drawing/2014/main" val="2047444319"/>
                    </a:ext>
                  </a:extLst>
                </a:gridCol>
              </a:tblGrid>
              <a:tr h="3912781">
                <a:tc>
                  <a:txBody>
                    <a:bodyPr/>
                    <a:lstStyle/>
                    <a:p>
                      <a:pPr>
                        <a:lnSpc>
                          <a:spcPct val="107000"/>
                        </a:lnSpc>
                        <a:spcAft>
                          <a:spcPts val="0"/>
                        </a:spcAft>
                      </a:pPr>
                      <a:r>
                        <a:rPr lang="en-GB" sz="1800" dirty="0">
                          <a:effectLst/>
                        </a:rPr>
                        <a:t>Indigenous community approaches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b="0" dirty="0">
                          <a:solidFill>
                            <a:sysClr val="windowText" lastClr="000000"/>
                          </a:solidFill>
                          <a:effectLst/>
                        </a:rPr>
                        <a:t>Visser (2012) discusses community research as a mechanism to explore HIV/AIDs in South Africa.  Community researchers developed close relationships with their participants (a benefit and a challenge), and they were able to understand the local culture, arguably enhancing the validity of the research findings.  However, the researchers experienced emotional trauma and had not been trained in counselling skills. </a:t>
                      </a:r>
                    </a:p>
                    <a:p>
                      <a:pPr>
                        <a:lnSpc>
                          <a:spcPct val="107000"/>
                        </a:lnSpc>
                        <a:spcAft>
                          <a:spcPts val="0"/>
                        </a:spcAft>
                      </a:pPr>
                      <a:r>
                        <a:rPr lang="en-GB" sz="1800" b="0" dirty="0">
                          <a:solidFill>
                            <a:sysClr val="windowText" lastClr="000000"/>
                          </a:solidFill>
                          <a:effectLst/>
                          <a:highlight>
                            <a:srgbClr val="FFFF00"/>
                          </a:highlight>
                        </a:rPr>
                        <a:t> </a:t>
                      </a:r>
                      <a:endParaRPr lang="en-GB" sz="18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FD5EA"/>
                    </a:solidFill>
                  </a:tcPr>
                </a:tc>
                <a:tc>
                  <a:txBody>
                    <a:bodyPr/>
                    <a:lstStyle/>
                    <a:p>
                      <a:pPr>
                        <a:lnSpc>
                          <a:spcPct val="107000"/>
                        </a:lnSpc>
                        <a:spcAft>
                          <a:spcPts val="0"/>
                        </a:spcAft>
                      </a:pPr>
                      <a:r>
                        <a:rPr lang="en-GB" sz="1800" b="0" dirty="0">
                          <a:solidFill>
                            <a:sysClr val="windowText" lastClr="000000"/>
                          </a:solidFill>
                          <a:effectLst/>
                        </a:rPr>
                        <a:t>Community based research</a:t>
                      </a:r>
                    </a:p>
                    <a:p>
                      <a:pPr>
                        <a:lnSpc>
                          <a:spcPct val="107000"/>
                        </a:lnSpc>
                        <a:spcAft>
                          <a:spcPts val="0"/>
                        </a:spcAft>
                      </a:pPr>
                      <a:r>
                        <a:rPr lang="en-GB" sz="1800" b="0" dirty="0">
                          <a:solidFill>
                            <a:sysClr val="windowText" lastClr="000000"/>
                          </a:solidFill>
                          <a:effectLst/>
                        </a:rPr>
                        <a:t> </a:t>
                      </a:r>
                    </a:p>
                    <a:p>
                      <a:pPr>
                        <a:lnSpc>
                          <a:spcPct val="107000"/>
                        </a:lnSpc>
                        <a:spcAft>
                          <a:spcPts val="0"/>
                        </a:spcAft>
                      </a:pPr>
                      <a:r>
                        <a:rPr lang="en-GB" sz="1800" b="0" dirty="0">
                          <a:solidFill>
                            <a:sysClr val="windowText" lastClr="000000"/>
                          </a:solidFill>
                          <a:effectLst/>
                        </a:rPr>
                        <a:t>Local community members explored the impacts of HIV on the lives of women diagnosed during pregnancy.</a:t>
                      </a:r>
                      <a:endParaRPr lang="en-GB" sz="18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FD5EA"/>
                    </a:solidFill>
                  </a:tcPr>
                </a:tc>
                <a:extLst>
                  <a:ext uri="{0D108BD9-81ED-4DB2-BD59-A6C34878D82A}">
                    <a16:rowId xmlns:a16="http://schemas.microsoft.com/office/drawing/2014/main" val="2548819277"/>
                  </a:ext>
                </a:extLst>
              </a:tr>
            </a:tbl>
          </a:graphicData>
        </a:graphic>
      </p:graphicFrame>
    </p:spTree>
    <p:extLst>
      <p:ext uri="{BB962C8B-B14F-4D97-AF65-F5344CB8AC3E}">
        <p14:creationId xmlns:p14="http://schemas.microsoft.com/office/powerpoint/2010/main" val="2120008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701E-DD59-46CF-BAFD-809A070312E8}"/>
              </a:ext>
            </a:extLst>
          </p:cNvPr>
          <p:cNvSpPr>
            <a:spLocks noGrp="1"/>
          </p:cNvSpPr>
          <p:nvPr>
            <p:ph type="title"/>
          </p:nvPr>
        </p:nvSpPr>
        <p:spPr/>
        <p:txBody>
          <a:bodyPr/>
          <a:lstStyle/>
          <a:p>
            <a:r>
              <a:rPr lang="en-GB" dirty="0"/>
              <a:t>Session Aims </a:t>
            </a:r>
          </a:p>
        </p:txBody>
      </p:sp>
      <p:sp>
        <p:nvSpPr>
          <p:cNvPr id="3" name="Content Placeholder 2">
            <a:extLst>
              <a:ext uri="{FF2B5EF4-FFF2-40B4-BE49-F238E27FC236}">
                <a16:creationId xmlns:a16="http://schemas.microsoft.com/office/drawing/2014/main" id="{68874B94-36C4-43D9-AF2F-6537BDB34E9F}"/>
              </a:ext>
            </a:extLst>
          </p:cNvPr>
          <p:cNvSpPr>
            <a:spLocks noGrp="1"/>
          </p:cNvSpPr>
          <p:nvPr>
            <p:ph idx="1"/>
          </p:nvPr>
        </p:nvSpPr>
        <p:spPr/>
        <p:txBody>
          <a:bodyPr/>
          <a:lstStyle/>
          <a:p>
            <a:r>
              <a:rPr lang="en-GB" sz="3200" dirty="0"/>
              <a:t>To define participatory research</a:t>
            </a:r>
          </a:p>
          <a:p>
            <a:pPr marL="0" indent="0">
              <a:buNone/>
            </a:pPr>
            <a:endParaRPr lang="en-GB" sz="3200" dirty="0"/>
          </a:p>
          <a:p>
            <a:r>
              <a:rPr lang="en-GB" sz="3200" dirty="0"/>
              <a:t>To illustrate the principles and values underpinning participatory approaches to research</a:t>
            </a:r>
          </a:p>
          <a:p>
            <a:pPr marL="0" indent="0">
              <a:buNone/>
            </a:pPr>
            <a:endParaRPr lang="en-GB" sz="3200" dirty="0"/>
          </a:p>
          <a:p>
            <a:r>
              <a:rPr lang="en-GB" sz="3200" dirty="0"/>
              <a:t>To provide some example contexts in which participatory approaches to research are used</a:t>
            </a:r>
          </a:p>
          <a:p>
            <a:endParaRPr lang="en-GB" dirty="0"/>
          </a:p>
        </p:txBody>
      </p:sp>
    </p:spTree>
    <p:extLst>
      <p:ext uri="{BB962C8B-B14F-4D97-AF65-F5344CB8AC3E}">
        <p14:creationId xmlns:p14="http://schemas.microsoft.com/office/powerpoint/2010/main" val="3354726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74A8E-D381-404C-B4B8-D6521B77070F}"/>
              </a:ext>
            </a:extLst>
          </p:cNvPr>
          <p:cNvSpPr>
            <a:spLocks noGrp="1"/>
          </p:cNvSpPr>
          <p:nvPr>
            <p:ph type="title"/>
          </p:nvPr>
        </p:nvSpPr>
        <p:spPr/>
        <p:txBody>
          <a:bodyPr/>
          <a:lstStyle/>
          <a:p>
            <a:r>
              <a:rPr lang="en-GB" dirty="0"/>
              <a:t>Summary </a:t>
            </a:r>
          </a:p>
        </p:txBody>
      </p:sp>
      <p:sp>
        <p:nvSpPr>
          <p:cNvPr id="3" name="Content Placeholder 2">
            <a:extLst>
              <a:ext uri="{FF2B5EF4-FFF2-40B4-BE49-F238E27FC236}">
                <a16:creationId xmlns:a16="http://schemas.microsoft.com/office/drawing/2014/main" id="{01FA109A-B6B7-4652-8A79-BBD72BEA1243}"/>
              </a:ext>
            </a:extLst>
          </p:cNvPr>
          <p:cNvSpPr>
            <a:spLocks noGrp="1"/>
          </p:cNvSpPr>
          <p:nvPr>
            <p:ph idx="1"/>
          </p:nvPr>
        </p:nvSpPr>
        <p:spPr/>
        <p:txBody>
          <a:bodyPr>
            <a:normAutofit/>
          </a:bodyPr>
          <a:lstStyle/>
          <a:p>
            <a:pPr lvl="0"/>
            <a:r>
              <a:rPr lang="en-GB" dirty="0"/>
              <a:t>Participatory research approaches have a number of different labels and definitions, but they are different to traditional research in the ways in which they encourage the involvement of non-experts and community members within the research process.  </a:t>
            </a:r>
          </a:p>
          <a:p>
            <a:pPr lvl="0"/>
            <a:r>
              <a:rPr lang="en-GB" dirty="0"/>
              <a:t>Participatory research approaches are governed by a range of principles including involvement, participation, partnership working, empowerment, action and learning.  </a:t>
            </a:r>
          </a:p>
          <a:p>
            <a:pPr lvl="0"/>
            <a:r>
              <a:rPr lang="en-GB" dirty="0"/>
              <a:t>The contexts in which participatory research takes place in are varied in terms of location, the roles that researchers adopt, the nature of projects and the organisations involved.  </a:t>
            </a:r>
          </a:p>
          <a:p>
            <a:endParaRPr lang="en-GB" dirty="0"/>
          </a:p>
        </p:txBody>
      </p:sp>
    </p:spTree>
    <p:extLst>
      <p:ext uri="{BB962C8B-B14F-4D97-AF65-F5344CB8AC3E}">
        <p14:creationId xmlns:p14="http://schemas.microsoft.com/office/powerpoint/2010/main" val="1443202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02650-61A3-41C9-B738-917E5DE51F2B}"/>
              </a:ext>
            </a:extLst>
          </p:cNvPr>
          <p:cNvSpPr>
            <a:spLocks noGrp="1"/>
          </p:cNvSpPr>
          <p:nvPr>
            <p:ph type="title"/>
          </p:nvPr>
        </p:nvSpPr>
        <p:spPr/>
        <p:txBody>
          <a:bodyPr/>
          <a:lstStyle/>
          <a:p>
            <a:r>
              <a:rPr lang="en-GB" b="1" dirty="0"/>
              <a:t>What is participatory research?</a:t>
            </a:r>
            <a:br>
              <a:rPr lang="en-GB" dirty="0"/>
            </a:br>
            <a:endParaRPr lang="en-GB" dirty="0"/>
          </a:p>
        </p:txBody>
      </p:sp>
      <p:sp>
        <p:nvSpPr>
          <p:cNvPr id="3" name="Content Placeholder 2">
            <a:extLst>
              <a:ext uri="{FF2B5EF4-FFF2-40B4-BE49-F238E27FC236}">
                <a16:creationId xmlns:a16="http://schemas.microsoft.com/office/drawing/2014/main" id="{856B0568-1848-4C08-B2D6-7370632740D0}"/>
              </a:ext>
            </a:extLst>
          </p:cNvPr>
          <p:cNvSpPr>
            <a:spLocks noGrp="1"/>
          </p:cNvSpPr>
          <p:nvPr>
            <p:ph idx="1"/>
          </p:nvPr>
        </p:nvSpPr>
        <p:spPr/>
        <p:txBody>
          <a:bodyPr>
            <a:normAutofit/>
          </a:bodyPr>
          <a:lstStyle/>
          <a:p>
            <a:r>
              <a:rPr lang="en-GB" dirty="0"/>
              <a:t>Participatory research emphasises the participation and influence of non-academic researchers in the process of creating knowledge. </a:t>
            </a:r>
          </a:p>
          <a:p>
            <a:r>
              <a:rPr lang="en-GB" dirty="0"/>
              <a:t>There is no specific ‘type’, or model for a participatory research approach. </a:t>
            </a:r>
          </a:p>
          <a:p>
            <a:r>
              <a:rPr lang="en-GB" dirty="0"/>
              <a:t>Approaches generally involve the collaboration of community members, organisational representatives and researchers. </a:t>
            </a:r>
          </a:p>
          <a:p>
            <a:r>
              <a:rPr lang="en-US" dirty="0"/>
              <a:t>The main difference between participatory research and traditional approaches is in relation to the principles underpinning them.</a:t>
            </a:r>
            <a:endParaRPr lang="en-GB" dirty="0"/>
          </a:p>
        </p:txBody>
      </p:sp>
    </p:spTree>
    <p:extLst>
      <p:ext uri="{BB962C8B-B14F-4D97-AF65-F5344CB8AC3E}">
        <p14:creationId xmlns:p14="http://schemas.microsoft.com/office/powerpoint/2010/main" val="2677977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4033D-99C1-4367-9D73-9E3E5F51E25A}"/>
              </a:ext>
            </a:extLst>
          </p:cNvPr>
          <p:cNvSpPr>
            <a:spLocks noGrp="1"/>
          </p:cNvSpPr>
          <p:nvPr>
            <p:ph type="title"/>
          </p:nvPr>
        </p:nvSpPr>
        <p:spPr/>
        <p:txBody>
          <a:bodyPr>
            <a:normAutofit fontScale="90000"/>
          </a:bodyPr>
          <a:lstStyle/>
          <a:p>
            <a:r>
              <a:rPr lang="en-US" b="1" dirty="0"/>
              <a:t>Overview differences between traditional and participatory approaches </a:t>
            </a:r>
            <a:r>
              <a:rPr lang="en-GB" sz="2200" dirty="0"/>
              <a:t>(adapted from Strand et al 2003, and the University of Delaware 2016)</a:t>
            </a:r>
            <a:endParaRPr lang="en-GB" dirty="0"/>
          </a:p>
        </p:txBody>
      </p:sp>
      <p:graphicFrame>
        <p:nvGraphicFramePr>
          <p:cNvPr id="4" name="Content Placeholder 3">
            <a:extLst>
              <a:ext uri="{FF2B5EF4-FFF2-40B4-BE49-F238E27FC236}">
                <a16:creationId xmlns:a16="http://schemas.microsoft.com/office/drawing/2014/main" id="{EDA0289B-B57C-448C-8E03-63F99C483B89}"/>
              </a:ext>
            </a:extLst>
          </p:cNvPr>
          <p:cNvGraphicFramePr>
            <a:graphicFrameLocks noGrp="1"/>
          </p:cNvGraphicFramePr>
          <p:nvPr>
            <p:ph idx="1"/>
            <p:extLst>
              <p:ext uri="{D42A27DB-BD31-4B8C-83A1-F6EECF244321}">
                <p14:modId xmlns:p14="http://schemas.microsoft.com/office/powerpoint/2010/main" val="3046501576"/>
              </p:ext>
            </p:extLst>
          </p:nvPr>
        </p:nvGraphicFramePr>
        <p:xfrm>
          <a:off x="1201479" y="1977657"/>
          <a:ext cx="8984510" cy="3827720"/>
        </p:xfrm>
        <a:graphic>
          <a:graphicData uri="http://schemas.openxmlformats.org/drawingml/2006/table">
            <a:tbl>
              <a:tblPr firstRow="1" firstCol="1" bandRow="1">
                <a:tableStyleId>{5C22544A-7EE6-4342-B048-85BDC9FD1C3A}</a:tableStyleId>
              </a:tblPr>
              <a:tblGrid>
                <a:gridCol w="4492255">
                  <a:extLst>
                    <a:ext uri="{9D8B030D-6E8A-4147-A177-3AD203B41FA5}">
                      <a16:colId xmlns:a16="http://schemas.microsoft.com/office/drawing/2014/main" val="67558379"/>
                    </a:ext>
                  </a:extLst>
                </a:gridCol>
                <a:gridCol w="4492255">
                  <a:extLst>
                    <a:ext uri="{9D8B030D-6E8A-4147-A177-3AD203B41FA5}">
                      <a16:colId xmlns:a16="http://schemas.microsoft.com/office/drawing/2014/main" val="3145157036"/>
                    </a:ext>
                  </a:extLst>
                </a:gridCol>
              </a:tblGrid>
              <a:tr h="309426">
                <a:tc>
                  <a:txBody>
                    <a:bodyPr/>
                    <a:lstStyle/>
                    <a:p>
                      <a:pPr>
                        <a:lnSpc>
                          <a:spcPct val="107000"/>
                        </a:lnSpc>
                        <a:spcAft>
                          <a:spcPts val="0"/>
                        </a:spcAft>
                        <a:tabLst>
                          <a:tab pos="180340" algn="l"/>
                        </a:tabLst>
                      </a:pPr>
                      <a:r>
                        <a:rPr lang="en-GB" sz="1800" dirty="0">
                          <a:effectLst/>
                        </a:rPr>
                        <a:t>Traditional Research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1800" dirty="0">
                          <a:effectLst/>
                        </a:rPr>
                        <a:t>Participatory Research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6248736"/>
                  </a:ext>
                </a:extLst>
              </a:tr>
              <a:tr h="956930">
                <a:tc>
                  <a:txBody>
                    <a:bodyPr/>
                    <a:lstStyle/>
                    <a:p>
                      <a:pPr>
                        <a:lnSpc>
                          <a:spcPct val="107000"/>
                        </a:lnSpc>
                        <a:spcAft>
                          <a:spcPts val="0"/>
                        </a:spcAft>
                        <a:tabLst>
                          <a:tab pos="180340" algn="l"/>
                        </a:tabLst>
                      </a:pPr>
                      <a:r>
                        <a:rPr lang="en-GB" sz="1800" dirty="0">
                          <a:effectLst/>
                        </a:rPr>
                        <a:t>Academics (university staff) conduct research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1800" dirty="0">
                          <a:effectLst/>
                        </a:rPr>
                        <a:t>Community members conduct research (alone or with the support of the academic community)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4307070"/>
                  </a:ext>
                </a:extLst>
              </a:tr>
              <a:tr h="1928185">
                <a:tc>
                  <a:txBody>
                    <a:bodyPr/>
                    <a:lstStyle/>
                    <a:p>
                      <a:pPr>
                        <a:lnSpc>
                          <a:spcPct val="107000"/>
                        </a:lnSpc>
                        <a:spcAft>
                          <a:spcPts val="0"/>
                        </a:spcAft>
                        <a:tabLst>
                          <a:tab pos="180340" algn="l"/>
                        </a:tabLst>
                      </a:pPr>
                      <a:r>
                        <a:rPr lang="en-GB" sz="1800" dirty="0">
                          <a:effectLst/>
                        </a:rPr>
                        <a:t>The research is about the needs of the university and the interests of the academics, for example it is about contributing to a particular topic area.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1800" dirty="0">
                          <a:effectLst/>
                        </a:rPr>
                        <a:t>The research is intended to help improve issues within the community and is usually linked to social change, and social justice, so is more likely to serve the needs of the local community.  It can also serve academic needs at the same time.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0891192"/>
                  </a:ext>
                </a:extLst>
              </a:tr>
              <a:tr h="633179">
                <a:tc>
                  <a:txBody>
                    <a:bodyPr/>
                    <a:lstStyle/>
                    <a:p>
                      <a:pPr>
                        <a:lnSpc>
                          <a:spcPct val="107000"/>
                        </a:lnSpc>
                        <a:spcAft>
                          <a:spcPts val="0"/>
                        </a:spcAft>
                        <a:tabLst>
                          <a:tab pos="180340" algn="l"/>
                        </a:tabLst>
                      </a:pPr>
                      <a:r>
                        <a:rPr lang="en-GB" sz="1800" dirty="0">
                          <a:effectLst/>
                        </a:rPr>
                        <a:t>The academic is the expert and the university ‘owns’ the research.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1800" dirty="0">
                          <a:effectLst/>
                        </a:rPr>
                        <a:t>The community member is the expert and owns the research.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63303"/>
                  </a:ext>
                </a:extLst>
              </a:tr>
            </a:tbl>
          </a:graphicData>
        </a:graphic>
      </p:graphicFrame>
    </p:spTree>
    <p:extLst>
      <p:ext uri="{BB962C8B-B14F-4D97-AF65-F5344CB8AC3E}">
        <p14:creationId xmlns:p14="http://schemas.microsoft.com/office/powerpoint/2010/main" val="2406917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C6D5F-4605-402E-ABEF-A79159B9186F}"/>
              </a:ext>
            </a:extLst>
          </p:cNvPr>
          <p:cNvSpPr>
            <a:spLocks noGrp="1"/>
          </p:cNvSpPr>
          <p:nvPr>
            <p:ph type="title"/>
          </p:nvPr>
        </p:nvSpPr>
        <p:spPr/>
        <p:txBody>
          <a:bodyPr/>
          <a:lstStyle/>
          <a:p>
            <a:r>
              <a:rPr lang="en-GB" dirty="0"/>
              <a:t>Defining participatory research </a:t>
            </a:r>
          </a:p>
        </p:txBody>
      </p:sp>
      <p:sp>
        <p:nvSpPr>
          <p:cNvPr id="7" name="Content Placeholder 6">
            <a:extLst>
              <a:ext uri="{FF2B5EF4-FFF2-40B4-BE49-F238E27FC236}">
                <a16:creationId xmlns:a16="http://schemas.microsoft.com/office/drawing/2014/main" id="{B6E6E6E3-EA10-4D83-857E-16E22CC4AA40}"/>
              </a:ext>
            </a:extLst>
          </p:cNvPr>
          <p:cNvSpPr>
            <a:spLocks noGrp="1"/>
          </p:cNvSpPr>
          <p:nvPr>
            <p:ph idx="1"/>
          </p:nvPr>
        </p:nvSpPr>
        <p:spPr/>
        <p:txBody>
          <a:bodyPr/>
          <a:lstStyle/>
          <a:p>
            <a:r>
              <a:rPr lang="en-GB" dirty="0"/>
              <a:t>This is not easy because….</a:t>
            </a:r>
          </a:p>
          <a:p>
            <a:pPr marL="0" indent="0">
              <a:buNone/>
            </a:pPr>
            <a:endParaRPr lang="en-GB" dirty="0"/>
          </a:p>
          <a:p>
            <a:pPr lvl="1"/>
            <a:r>
              <a:rPr lang="en-US" dirty="0"/>
              <a:t>participation by non-researchers, service users and community members has often been variable.</a:t>
            </a:r>
          </a:p>
          <a:p>
            <a:pPr lvl="1"/>
            <a:r>
              <a:rPr lang="en-US" dirty="0"/>
              <a:t>Some non-traditional approaches have high degrees of involvement but are still not considered to be participatory. </a:t>
            </a:r>
          </a:p>
          <a:p>
            <a:pPr lvl="1"/>
            <a:r>
              <a:rPr lang="en-GB" dirty="0"/>
              <a:t>Participatory research has a long history and diverse origins reflected in its various labels.</a:t>
            </a:r>
          </a:p>
          <a:p>
            <a:pPr lvl="1"/>
            <a:r>
              <a:rPr lang="en-GB" dirty="0"/>
              <a:t>There is an umbrella of approaches, associated with creating ‘alternatives’ to traditional methods of research. </a:t>
            </a:r>
          </a:p>
          <a:p>
            <a:pPr lvl="1"/>
            <a:endParaRPr lang="en-GB" dirty="0"/>
          </a:p>
        </p:txBody>
      </p:sp>
    </p:spTree>
    <p:extLst>
      <p:ext uri="{BB962C8B-B14F-4D97-AF65-F5344CB8AC3E}">
        <p14:creationId xmlns:p14="http://schemas.microsoft.com/office/powerpoint/2010/main" val="1743663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4E3D5-43F1-4F52-B8CE-324FC5E898F3}"/>
              </a:ext>
            </a:extLst>
          </p:cNvPr>
          <p:cNvSpPr>
            <a:spLocks noGrp="1"/>
          </p:cNvSpPr>
          <p:nvPr>
            <p:ph type="title"/>
          </p:nvPr>
        </p:nvSpPr>
        <p:spPr>
          <a:xfrm>
            <a:off x="285307" y="499591"/>
            <a:ext cx="10515600" cy="1176596"/>
          </a:xfrm>
        </p:spPr>
        <p:txBody>
          <a:bodyPr>
            <a:normAutofit fontScale="90000"/>
          </a:bodyPr>
          <a:lstStyle/>
          <a:p>
            <a:r>
              <a:rPr lang="en-GB" dirty="0"/>
              <a:t>Different Traditions </a:t>
            </a:r>
            <a:r>
              <a:rPr lang="en-GB" sz="2200" dirty="0"/>
              <a:t>(adapted from Macaulay 2017, and Wallerstein et al 2017)</a:t>
            </a:r>
            <a:br>
              <a:rPr lang="en-GB" dirty="0"/>
            </a:br>
            <a:endParaRPr lang="en-GB" dirty="0"/>
          </a:p>
        </p:txBody>
      </p:sp>
      <p:graphicFrame>
        <p:nvGraphicFramePr>
          <p:cNvPr id="4" name="Content Placeholder 3">
            <a:extLst>
              <a:ext uri="{FF2B5EF4-FFF2-40B4-BE49-F238E27FC236}">
                <a16:creationId xmlns:a16="http://schemas.microsoft.com/office/drawing/2014/main" id="{F9575485-EC09-4817-A129-F2521C152DE0}"/>
              </a:ext>
            </a:extLst>
          </p:cNvPr>
          <p:cNvGraphicFramePr>
            <a:graphicFrameLocks noGrp="1"/>
          </p:cNvGraphicFramePr>
          <p:nvPr>
            <p:ph idx="1"/>
            <p:extLst>
              <p:ext uri="{D42A27DB-BD31-4B8C-83A1-F6EECF244321}">
                <p14:modId xmlns:p14="http://schemas.microsoft.com/office/powerpoint/2010/main" val="580552633"/>
              </p:ext>
            </p:extLst>
          </p:nvPr>
        </p:nvGraphicFramePr>
        <p:xfrm>
          <a:off x="1626781" y="1541721"/>
          <a:ext cx="9409814" cy="4816688"/>
        </p:xfrm>
        <a:graphic>
          <a:graphicData uri="http://schemas.openxmlformats.org/drawingml/2006/table">
            <a:tbl>
              <a:tblPr firstRow="1" firstCol="1" bandRow="1">
                <a:tableStyleId>{5C22544A-7EE6-4342-B048-85BDC9FD1C3A}</a:tableStyleId>
              </a:tblPr>
              <a:tblGrid>
                <a:gridCol w="4704907">
                  <a:extLst>
                    <a:ext uri="{9D8B030D-6E8A-4147-A177-3AD203B41FA5}">
                      <a16:colId xmlns:a16="http://schemas.microsoft.com/office/drawing/2014/main" val="3546786084"/>
                    </a:ext>
                  </a:extLst>
                </a:gridCol>
                <a:gridCol w="4704907">
                  <a:extLst>
                    <a:ext uri="{9D8B030D-6E8A-4147-A177-3AD203B41FA5}">
                      <a16:colId xmlns:a16="http://schemas.microsoft.com/office/drawing/2014/main" val="1977430897"/>
                    </a:ext>
                  </a:extLst>
                </a:gridCol>
              </a:tblGrid>
              <a:tr h="393405">
                <a:tc>
                  <a:txBody>
                    <a:bodyPr/>
                    <a:lstStyle/>
                    <a:p>
                      <a:pPr>
                        <a:lnSpc>
                          <a:spcPct val="107000"/>
                        </a:lnSpc>
                        <a:spcAft>
                          <a:spcPts val="0"/>
                        </a:spcAft>
                        <a:tabLst>
                          <a:tab pos="180340" algn="l"/>
                        </a:tabLst>
                      </a:pPr>
                      <a:r>
                        <a:rPr lang="en-GB" sz="1100" dirty="0">
                          <a:effectLst/>
                        </a:rPr>
                        <a:t>Northern History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1100" dirty="0">
                          <a:effectLst/>
                        </a:rPr>
                        <a:t>Southern History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9462603"/>
                  </a:ext>
                </a:extLst>
              </a:tr>
              <a:tr h="3269110">
                <a:tc>
                  <a:txBody>
                    <a:bodyPr/>
                    <a:lstStyle/>
                    <a:p>
                      <a:pPr marL="342900" lvl="0" indent="-342900">
                        <a:spcAft>
                          <a:spcPts val="0"/>
                        </a:spcAft>
                        <a:buFont typeface="Symbol" panose="05050102010706020507" pitchFamily="18" charset="2"/>
                        <a:buChar char=""/>
                        <a:tabLst>
                          <a:tab pos="180340" algn="l"/>
                        </a:tabLst>
                      </a:pPr>
                      <a:r>
                        <a:rPr lang="en-GB" sz="1600" dirty="0">
                          <a:effectLst/>
                        </a:rPr>
                        <a:t>Lewin worked in both the UK and the USA, during the 1940s to develop what is now known as action research.  This cycle of continuous inquiry and associated action was conducted by society’s marginalized, rather than on them. </a:t>
                      </a:r>
                      <a:endParaRPr lang="en-GB" sz="1800" dirty="0">
                        <a:effectLst/>
                      </a:endParaRPr>
                    </a:p>
                    <a:p>
                      <a:pPr>
                        <a:lnSpc>
                          <a:spcPct val="107000"/>
                        </a:lnSpc>
                        <a:spcAft>
                          <a:spcPts val="0"/>
                        </a:spcAft>
                        <a:tabLst>
                          <a:tab pos="180340" algn="l"/>
                        </a:tabLst>
                      </a:pPr>
                      <a:r>
                        <a:rPr lang="en-GB" sz="1600" dirty="0">
                          <a:effectLst/>
                        </a:rPr>
                        <a:t> </a:t>
                      </a:r>
                    </a:p>
                    <a:p>
                      <a:pPr marL="342900" lvl="0" indent="-342900">
                        <a:spcAft>
                          <a:spcPts val="0"/>
                        </a:spcAft>
                        <a:buFont typeface="Symbol" panose="05050102010706020507" pitchFamily="18" charset="2"/>
                        <a:buChar char=""/>
                        <a:tabLst>
                          <a:tab pos="180340" algn="l"/>
                        </a:tabLst>
                      </a:pPr>
                      <a:r>
                        <a:rPr lang="en-GB" sz="1600" dirty="0">
                          <a:effectLst/>
                        </a:rPr>
                        <a:t>Lewin’s (1948) action research approach noted the importance of promoting empowerment and social equality. </a:t>
                      </a:r>
                      <a:endParaRPr lang="en-GB" sz="1800" dirty="0">
                        <a:effectLst/>
                      </a:endParaRPr>
                    </a:p>
                    <a:p>
                      <a:pPr>
                        <a:lnSpc>
                          <a:spcPct val="107000"/>
                        </a:lnSpc>
                        <a:spcAft>
                          <a:spcPts val="0"/>
                        </a:spcAft>
                        <a:tabLst>
                          <a:tab pos="180340" algn="l"/>
                        </a:tabLst>
                      </a:pPr>
                      <a:r>
                        <a:rPr lang="en-GB" sz="1600" dirty="0">
                          <a:effectLst/>
                        </a:rPr>
                        <a:t> </a:t>
                      </a:r>
                    </a:p>
                    <a:p>
                      <a:pPr marL="342900" lvl="0" indent="-342900">
                        <a:spcAft>
                          <a:spcPts val="0"/>
                        </a:spcAft>
                        <a:buFont typeface="Symbol" panose="05050102010706020507" pitchFamily="18" charset="2"/>
                        <a:buChar char=""/>
                        <a:tabLst>
                          <a:tab pos="180340" algn="l"/>
                        </a:tabLst>
                      </a:pPr>
                      <a:r>
                        <a:rPr lang="en-GB" sz="1600" dirty="0">
                          <a:effectLst/>
                        </a:rPr>
                        <a:t>Other researchers then used these approaches, developing them within broader contexts such as in organizational research.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tabLst>
                          <a:tab pos="180340" algn="l"/>
                        </a:tabLst>
                      </a:pPr>
                      <a:r>
                        <a:rPr lang="en-GB" sz="1600" dirty="0">
                          <a:effectLst/>
                        </a:rPr>
                        <a:t>Paulo Freire (1970) questioned the values underpinning both education and research in the Pedagogy of the Oppressed.</a:t>
                      </a:r>
                      <a:endParaRPr lang="en-GB" sz="1800" dirty="0">
                        <a:effectLst/>
                      </a:endParaRPr>
                    </a:p>
                    <a:p>
                      <a:pPr>
                        <a:lnSpc>
                          <a:spcPct val="107000"/>
                        </a:lnSpc>
                        <a:spcAft>
                          <a:spcPts val="0"/>
                        </a:spcAft>
                        <a:tabLst>
                          <a:tab pos="180340" algn="l"/>
                        </a:tabLst>
                      </a:pPr>
                      <a:r>
                        <a:rPr lang="en-GB" sz="1600" dirty="0">
                          <a:effectLst/>
                        </a:rPr>
                        <a:t> </a:t>
                      </a:r>
                    </a:p>
                    <a:p>
                      <a:pPr marL="342900" lvl="0" indent="-342900">
                        <a:spcAft>
                          <a:spcPts val="0"/>
                        </a:spcAft>
                        <a:buFont typeface="Symbol" panose="05050102010706020507" pitchFamily="18" charset="2"/>
                        <a:buChar char=""/>
                        <a:tabLst>
                          <a:tab pos="180340" algn="l"/>
                        </a:tabLst>
                      </a:pPr>
                      <a:r>
                        <a:rPr lang="en-GB" sz="1600" dirty="0">
                          <a:effectLst/>
                        </a:rPr>
                        <a:t>Freire’s (1970) ideas outlined the social construction of knowledge and the importance of emancipatory learning. </a:t>
                      </a:r>
                      <a:endParaRPr lang="en-GB" sz="1800" dirty="0">
                        <a:effectLst/>
                      </a:endParaRPr>
                    </a:p>
                    <a:p>
                      <a:pPr>
                        <a:lnSpc>
                          <a:spcPct val="107000"/>
                        </a:lnSpc>
                        <a:spcAft>
                          <a:spcPts val="0"/>
                        </a:spcAft>
                        <a:tabLst>
                          <a:tab pos="180340" algn="l"/>
                        </a:tabLst>
                      </a:pPr>
                      <a:r>
                        <a:rPr lang="en-GB" sz="1600" dirty="0">
                          <a:effectLst/>
                        </a:rPr>
                        <a:t> </a:t>
                      </a:r>
                    </a:p>
                    <a:p>
                      <a:pPr marL="342900" lvl="0" indent="-342900">
                        <a:spcAft>
                          <a:spcPts val="0"/>
                        </a:spcAft>
                        <a:buFont typeface="Symbol" panose="05050102010706020507" pitchFamily="18" charset="2"/>
                        <a:buChar char=""/>
                        <a:tabLst>
                          <a:tab pos="180340" algn="l"/>
                        </a:tabLst>
                      </a:pPr>
                      <a:r>
                        <a:rPr lang="en-GB" sz="1600" dirty="0">
                          <a:effectLst/>
                        </a:rPr>
                        <a:t>His ideas have been used by international agencies such as UNESCO to work with communities who had been excluded from the research process, in attempts to enable them to change policy and secure funding. </a:t>
                      </a:r>
                      <a:endParaRPr lang="en-GB" sz="1800" dirty="0">
                        <a:effectLst/>
                      </a:endParaRPr>
                    </a:p>
                    <a:p>
                      <a:pPr marL="457200">
                        <a:spcAft>
                          <a:spcPts val="0"/>
                        </a:spcAft>
                      </a:pPr>
                      <a:r>
                        <a:rPr lang="en-GB" sz="1600" dirty="0">
                          <a:effectLst/>
                        </a:rPr>
                        <a:t> </a:t>
                      </a:r>
                      <a:endParaRPr lang="en-GB" sz="1800" dirty="0">
                        <a:effectLst/>
                      </a:endParaRPr>
                    </a:p>
                    <a:p>
                      <a:pPr marL="342900" lvl="0" indent="-342900">
                        <a:spcAft>
                          <a:spcPts val="0"/>
                        </a:spcAft>
                        <a:buFont typeface="Symbol" panose="05050102010706020507" pitchFamily="18" charset="2"/>
                        <a:buChar char=""/>
                        <a:tabLst>
                          <a:tab pos="180340" algn="l"/>
                        </a:tabLst>
                      </a:pPr>
                      <a:r>
                        <a:rPr lang="en-GB" sz="1600" dirty="0">
                          <a:effectLst/>
                        </a:rPr>
                        <a:t>His ideas have also been used by research practitioners to create space for communities to study and understand their own social conditions, to then act and try to implement change.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71607228"/>
                  </a:ext>
                </a:extLst>
              </a:tr>
            </a:tbl>
          </a:graphicData>
        </a:graphic>
      </p:graphicFrame>
    </p:spTree>
    <p:extLst>
      <p:ext uri="{BB962C8B-B14F-4D97-AF65-F5344CB8AC3E}">
        <p14:creationId xmlns:p14="http://schemas.microsoft.com/office/powerpoint/2010/main" val="2335787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8AC51-0A59-4FE1-842E-A0C761D68435}"/>
              </a:ext>
            </a:extLst>
          </p:cNvPr>
          <p:cNvSpPr>
            <a:spLocks noGrp="1"/>
          </p:cNvSpPr>
          <p:nvPr>
            <p:ph type="title"/>
          </p:nvPr>
        </p:nvSpPr>
        <p:spPr/>
        <p:txBody>
          <a:bodyPr/>
          <a:lstStyle/>
          <a:p>
            <a:r>
              <a:rPr lang="en-GB" dirty="0"/>
              <a:t>Participatory Research is…</a:t>
            </a:r>
          </a:p>
        </p:txBody>
      </p:sp>
      <p:sp>
        <p:nvSpPr>
          <p:cNvPr id="3" name="Content Placeholder 2">
            <a:extLst>
              <a:ext uri="{FF2B5EF4-FFF2-40B4-BE49-F238E27FC236}">
                <a16:creationId xmlns:a16="http://schemas.microsoft.com/office/drawing/2014/main" id="{68F736C4-DB9D-4CFD-9E5C-C0A84806CB01}"/>
              </a:ext>
            </a:extLst>
          </p:cNvPr>
          <p:cNvSpPr>
            <a:spLocks noGrp="1"/>
          </p:cNvSpPr>
          <p:nvPr>
            <p:ph idx="1"/>
          </p:nvPr>
        </p:nvSpPr>
        <p:spPr/>
        <p:txBody>
          <a:bodyPr/>
          <a:lstStyle/>
          <a:p>
            <a:pPr marL="0" indent="0">
              <a:buNone/>
            </a:pPr>
            <a:r>
              <a:rPr lang="en-GB" dirty="0"/>
              <a:t>“An umbrella term for a school of approaches that share a core philosophy of inclusivity and of recognizing the value of engaging in the research process (rather than including only as subjects of the research) those who are intended to be the beneficiaries, users and stakeholders of the research.” Macaulay (2017: 256)</a:t>
            </a:r>
          </a:p>
          <a:p>
            <a:pPr marL="0" indent="0">
              <a:buNone/>
            </a:pPr>
            <a:endParaRPr lang="en-GB" dirty="0"/>
          </a:p>
        </p:txBody>
      </p:sp>
    </p:spTree>
    <p:extLst>
      <p:ext uri="{BB962C8B-B14F-4D97-AF65-F5344CB8AC3E}">
        <p14:creationId xmlns:p14="http://schemas.microsoft.com/office/powerpoint/2010/main" val="2402564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4D627-23DE-4810-A666-E1F271430661}"/>
              </a:ext>
            </a:extLst>
          </p:cNvPr>
          <p:cNvSpPr>
            <a:spLocks noGrp="1"/>
          </p:cNvSpPr>
          <p:nvPr>
            <p:ph type="title"/>
          </p:nvPr>
        </p:nvSpPr>
        <p:spPr/>
        <p:txBody>
          <a:bodyPr/>
          <a:lstStyle/>
          <a:p>
            <a:r>
              <a:rPr lang="en-GB" dirty="0"/>
              <a:t>Lots of labels…couple of examples</a:t>
            </a:r>
          </a:p>
        </p:txBody>
      </p:sp>
      <p:graphicFrame>
        <p:nvGraphicFramePr>
          <p:cNvPr id="4" name="Content Placeholder 3">
            <a:extLst>
              <a:ext uri="{FF2B5EF4-FFF2-40B4-BE49-F238E27FC236}">
                <a16:creationId xmlns:a16="http://schemas.microsoft.com/office/drawing/2014/main" id="{013ACB41-BFEA-4AE2-A2A8-794F39C9D0A1}"/>
              </a:ext>
            </a:extLst>
          </p:cNvPr>
          <p:cNvGraphicFramePr>
            <a:graphicFrameLocks noGrp="1"/>
          </p:cNvGraphicFramePr>
          <p:nvPr>
            <p:ph idx="1"/>
            <p:extLst>
              <p:ext uri="{D42A27DB-BD31-4B8C-83A1-F6EECF244321}">
                <p14:modId xmlns:p14="http://schemas.microsoft.com/office/powerpoint/2010/main" val="1442934240"/>
              </p:ext>
            </p:extLst>
          </p:nvPr>
        </p:nvGraphicFramePr>
        <p:xfrm>
          <a:off x="1669312" y="1690688"/>
          <a:ext cx="8814391" cy="4164951"/>
        </p:xfrm>
        <a:graphic>
          <a:graphicData uri="http://schemas.openxmlformats.org/drawingml/2006/table">
            <a:tbl>
              <a:tblPr firstRow="1" firstCol="1" bandRow="1">
                <a:tableStyleId>{5C22544A-7EE6-4342-B048-85BDC9FD1C3A}</a:tableStyleId>
              </a:tblPr>
              <a:tblGrid>
                <a:gridCol w="4343400">
                  <a:extLst>
                    <a:ext uri="{9D8B030D-6E8A-4147-A177-3AD203B41FA5}">
                      <a16:colId xmlns:a16="http://schemas.microsoft.com/office/drawing/2014/main" val="1936880992"/>
                    </a:ext>
                  </a:extLst>
                </a:gridCol>
                <a:gridCol w="4470991">
                  <a:extLst>
                    <a:ext uri="{9D8B030D-6E8A-4147-A177-3AD203B41FA5}">
                      <a16:colId xmlns:a16="http://schemas.microsoft.com/office/drawing/2014/main" val="1584311688"/>
                    </a:ext>
                  </a:extLst>
                </a:gridCol>
              </a:tblGrid>
              <a:tr h="2089199">
                <a:tc>
                  <a:txBody>
                    <a:bodyPr/>
                    <a:lstStyle/>
                    <a:p>
                      <a:pPr>
                        <a:lnSpc>
                          <a:spcPct val="107000"/>
                        </a:lnSpc>
                        <a:spcAft>
                          <a:spcPts val="0"/>
                        </a:spcAft>
                        <a:tabLst>
                          <a:tab pos="180340" algn="l"/>
                        </a:tabLst>
                      </a:pPr>
                      <a:r>
                        <a:rPr lang="en-GB" sz="1600" dirty="0">
                          <a:effectLst/>
                        </a:rPr>
                        <a:t>Community based research</a:t>
                      </a:r>
                    </a:p>
                    <a:p>
                      <a:pPr>
                        <a:lnSpc>
                          <a:spcPct val="107000"/>
                        </a:lnSpc>
                        <a:spcAft>
                          <a:spcPts val="0"/>
                        </a:spcAft>
                        <a:tabLst>
                          <a:tab pos="180340" algn="l"/>
                        </a:tabLs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1600" dirty="0">
                          <a:effectLst/>
                        </a:rPr>
                        <a:t>Community-based research is defined as a collaboration between community groups and researchers for the purpose of creating new knowledge or trying to understand a community issue in order to bring about change. The topic or issue is generated by the community and community members participate in all aspects of the research process (Hills and Mullett 2000).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985880"/>
                  </a:ext>
                </a:extLst>
              </a:tr>
              <a:tr h="1738411">
                <a:tc>
                  <a:txBody>
                    <a:bodyPr/>
                    <a:lstStyle/>
                    <a:p>
                      <a:pPr>
                        <a:lnSpc>
                          <a:spcPct val="107000"/>
                        </a:lnSpc>
                        <a:spcAft>
                          <a:spcPts val="0"/>
                        </a:spcAft>
                        <a:tabLst>
                          <a:tab pos="180340" algn="l"/>
                        </a:tabLst>
                      </a:pPr>
                      <a:r>
                        <a:rPr lang="en-GB" sz="1600" dirty="0">
                          <a:effectLst/>
                        </a:rPr>
                        <a:t>Inclusive research </a:t>
                      </a:r>
                    </a:p>
                    <a:p>
                      <a:pPr>
                        <a:lnSpc>
                          <a:spcPct val="107000"/>
                        </a:lnSpc>
                        <a:spcAft>
                          <a:spcPts val="0"/>
                        </a:spcAft>
                        <a:tabLst>
                          <a:tab pos="180340" algn="l"/>
                        </a:tabLs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1600" dirty="0">
                          <a:effectLst/>
                        </a:rPr>
                        <a:t>The term inclusive research is used when doing research with people with learning disabilities (Nind 2017). Walmsley and Johnson (2003:10) define this as an approach that “involves people who may otherwise be seen as subjects for the research as instigators of ideas, research designers, interviewers, data analysts, authors, disseminators and users.”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2439900"/>
                  </a:ext>
                </a:extLst>
              </a:tr>
            </a:tbl>
          </a:graphicData>
        </a:graphic>
      </p:graphicFrame>
    </p:spTree>
    <p:extLst>
      <p:ext uri="{BB962C8B-B14F-4D97-AF65-F5344CB8AC3E}">
        <p14:creationId xmlns:p14="http://schemas.microsoft.com/office/powerpoint/2010/main" val="1016689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DFF44-9277-495F-9A32-87BFAE0A93E7}"/>
              </a:ext>
            </a:extLst>
          </p:cNvPr>
          <p:cNvSpPr>
            <a:spLocks noGrp="1"/>
          </p:cNvSpPr>
          <p:nvPr>
            <p:ph type="title"/>
          </p:nvPr>
        </p:nvSpPr>
        <p:spPr/>
        <p:txBody>
          <a:bodyPr/>
          <a:lstStyle/>
          <a:p>
            <a:r>
              <a:rPr lang="en-GB" dirty="0"/>
              <a:t>Principles</a:t>
            </a:r>
          </a:p>
        </p:txBody>
      </p:sp>
      <p:sp>
        <p:nvSpPr>
          <p:cNvPr id="3" name="Content Placeholder 2">
            <a:extLst>
              <a:ext uri="{FF2B5EF4-FFF2-40B4-BE49-F238E27FC236}">
                <a16:creationId xmlns:a16="http://schemas.microsoft.com/office/drawing/2014/main" id="{E6FB05AF-50A6-4017-A220-B6EF00095185}"/>
              </a:ext>
            </a:extLst>
          </p:cNvPr>
          <p:cNvSpPr>
            <a:spLocks noGrp="1"/>
          </p:cNvSpPr>
          <p:nvPr>
            <p:ph idx="1"/>
          </p:nvPr>
        </p:nvSpPr>
        <p:spPr/>
        <p:txBody>
          <a:bodyPr/>
          <a:lstStyle/>
          <a:p>
            <a:pPr marL="0" indent="0">
              <a:buNone/>
            </a:pPr>
            <a:r>
              <a:rPr lang="en-GB" dirty="0"/>
              <a:t>The fundamental principles of participatory research are summarised by Macaulay (2017:256) as</a:t>
            </a:r>
          </a:p>
          <a:p>
            <a:pPr marL="0" indent="0">
              <a:buNone/>
            </a:pPr>
            <a:r>
              <a:rPr lang="en-GB" i="1" dirty="0"/>
              <a:t>	“equitable co-ownership and co-decision making with full 	partnership engagement with academic researchers, locating 	power and ownership at every stage of the research process, or 	however the individual teams decided was equitable.” </a:t>
            </a:r>
            <a:endParaRPr lang="en-GB" dirty="0"/>
          </a:p>
          <a:p>
            <a:pPr marL="0" indent="0">
              <a:buNone/>
            </a:pPr>
            <a:endParaRPr lang="en-GB" dirty="0"/>
          </a:p>
        </p:txBody>
      </p:sp>
    </p:spTree>
    <p:extLst>
      <p:ext uri="{BB962C8B-B14F-4D97-AF65-F5344CB8AC3E}">
        <p14:creationId xmlns:p14="http://schemas.microsoft.com/office/powerpoint/2010/main" val="649422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1789</Words>
  <Application>Microsoft Office PowerPoint</Application>
  <PresentationFormat>Widescreen</PresentationFormat>
  <Paragraphs>123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Symbol</vt:lpstr>
      <vt:lpstr>Times New Roman</vt:lpstr>
      <vt:lpstr>Office Theme</vt:lpstr>
      <vt:lpstr>Defining participatory research</vt:lpstr>
      <vt:lpstr>Session Aims </vt:lpstr>
      <vt:lpstr>What is participatory research? </vt:lpstr>
      <vt:lpstr>Overview differences between traditional and participatory approaches (adapted from Strand et al 2003, and the University of Delaware 2016)</vt:lpstr>
      <vt:lpstr>Defining participatory research </vt:lpstr>
      <vt:lpstr>Different Traditions (adapted from Macaulay 2017, and Wallerstein et al 2017) </vt:lpstr>
      <vt:lpstr>Participatory Research is…</vt:lpstr>
      <vt:lpstr>Lots of labels…couple of examples</vt:lpstr>
      <vt:lpstr>Principles</vt:lpstr>
      <vt:lpstr>Principle: knowledge is socially created </vt:lpstr>
      <vt:lpstr>Principle: political positioning </vt:lpstr>
      <vt:lpstr>Principle: not being method driven </vt:lpstr>
      <vt:lpstr>Principle: participation </vt:lpstr>
      <vt:lpstr>Principle: partnership working </vt:lpstr>
      <vt:lpstr>Principle: empowerment </vt:lpstr>
      <vt:lpstr>Key principles of participatory research (adapted from Israel et al 2008)</vt:lpstr>
      <vt:lpstr>Example of participatory research  </vt:lpstr>
      <vt:lpstr>Example of participatory research </vt:lpstr>
      <vt:lpstr>Example of participatory research </vt:lpstr>
      <vt:lpstr>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participatory research</dc:title>
  <dc:creator>Louise Warwick-Booth</dc:creator>
  <cp:lastModifiedBy>Martha Gleeson</cp:lastModifiedBy>
  <cp:revision>17</cp:revision>
  <dcterms:created xsi:type="dcterms:W3CDTF">2019-03-25T13:55:44Z</dcterms:created>
  <dcterms:modified xsi:type="dcterms:W3CDTF">2021-04-14T09:39:50Z</dcterms:modified>
</cp:coreProperties>
</file>