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9" r:id="rId5"/>
    <p:sldId id="280" r:id="rId6"/>
    <p:sldId id="290" r:id="rId7"/>
    <p:sldId id="281" r:id="rId8"/>
    <p:sldId id="282" r:id="rId9"/>
    <p:sldId id="288" r:id="rId10"/>
    <p:sldId id="283" r:id="rId11"/>
    <p:sldId id="284" r:id="rId12"/>
    <p:sldId id="285" r:id="rId13"/>
    <p:sldId id="289" r:id="rId14"/>
    <p:sldId id="286" r:id="rId15"/>
    <p:sldId id="261" r:id="rId16"/>
    <p:sldId id="264" r:id="rId17"/>
    <p:sldId id="278" r:id="rId18"/>
    <p:sldId id="287" r:id="rId19"/>
    <p:sldId id="276"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Gleeson" userId="d66092b4-a3b0-49d4-96e6-8926dd3e69a0" providerId="ADAL" clId="{1826C5FD-74FF-4003-A357-92A4FF244791}"/>
    <pc:docChg chg="modSld">
      <pc:chgData name="Martha Gleeson" userId="d66092b4-a3b0-49d4-96e6-8926dd3e69a0" providerId="ADAL" clId="{1826C5FD-74FF-4003-A357-92A4FF244791}" dt="2021-04-14T09:44:38.640" v="1" actId="20577"/>
      <pc:docMkLst>
        <pc:docMk/>
      </pc:docMkLst>
      <pc:sldChg chg="modSp mod">
        <pc:chgData name="Martha Gleeson" userId="d66092b4-a3b0-49d4-96e6-8926dd3e69a0" providerId="ADAL" clId="{1826C5FD-74FF-4003-A357-92A4FF244791}" dt="2021-04-14T09:44:38.640" v="1" actId="20577"/>
        <pc:sldMkLst>
          <pc:docMk/>
          <pc:sldMk cId="568291650" sldId="264"/>
        </pc:sldMkLst>
        <pc:spChg chg="mod">
          <ac:chgData name="Martha Gleeson" userId="d66092b4-a3b0-49d4-96e6-8926dd3e69a0" providerId="ADAL" clId="{1826C5FD-74FF-4003-A357-92A4FF244791}" dt="2021-04-14T09:44:38.640" v="1" actId="20577"/>
          <ac:spMkLst>
            <pc:docMk/>
            <pc:sldMk cId="568291650" sldId="26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A88F010-8176-4A60-8298-85E9A514CF0C}"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299686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88F010-8176-4A60-8298-85E9A514CF0C}"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301299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88F010-8176-4A60-8298-85E9A514CF0C}"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413011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88F010-8176-4A60-8298-85E9A514CF0C}"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166793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88F010-8176-4A60-8298-85E9A514CF0C}"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57047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A88F010-8176-4A60-8298-85E9A514CF0C}"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276970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A88F010-8176-4A60-8298-85E9A514CF0C}" type="datetimeFigureOut">
              <a:rPr lang="en-GB" smtClean="0"/>
              <a:t>14/04/2021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264150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A88F010-8176-4A60-8298-85E9A514CF0C}" type="datetimeFigureOut">
              <a:rPr lang="en-GB" smtClean="0"/>
              <a:t>14/04/2021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11654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8F010-8176-4A60-8298-85E9A514CF0C}" type="datetimeFigureOut">
              <a:rPr lang="en-GB" smtClean="0"/>
              <a:t>14/04/2021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236307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88F010-8176-4A60-8298-85E9A514CF0C}"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313468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88F010-8176-4A60-8298-85E9A514CF0C}"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6928F-2C0B-4351-A7E4-9292C7896EBB}" type="slidenum">
              <a:rPr lang="en-GB" smtClean="0"/>
              <a:t>‹#›</a:t>
            </a:fld>
            <a:endParaRPr lang="en-GB"/>
          </a:p>
        </p:txBody>
      </p:sp>
    </p:spTree>
    <p:extLst>
      <p:ext uri="{BB962C8B-B14F-4D97-AF65-F5344CB8AC3E}">
        <p14:creationId xmlns:p14="http://schemas.microsoft.com/office/powerpoint/2010/main" val="192067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8F010-8176-4A60-8298-85E9A514CF0C}" type="datetimeFigureOut">
              <a:rPr lang="en-GB" smtClean="0"/>
              <a:t>14/04/2021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6928F-2C0B-4351-A7E4-9292C7896EBB}" type="slidenum">
              <a:rPr lang="en-GB" smtClean="0"/>
              <a:t>‹#›</a:t>
            </a:fld>
            <a:endParaRPr lang="en-GB"/>
          </a:p>
        </p:txBody>
      </p:sp>
    </p:spTree>
    <p:extLst>
      <p:ext uri="{BB962C8B-B14F-4D97-AF65-F5344CB8AC3E}">
        <p14:creationId xmlns:p14="http://schemas.microsoft.com/office/powerpoint/2010/main" val="11779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v.uk/government/collections/community-life-survey" TargetMode="External"/><Relationship Id="rId2" Type="http://schemas.openxmlformats.org/officeDocument/2006/relationships/hyperlink" Target="http://healthierlives.phe.org.uk/" TargetMode="External"/><Relationship Id="rId1" Type="http://schemas.openxmlformats.org/officeDocument/2006/relationships/slideLayout" Target="../slideLayouts/slideLayout2.xml"/><Relationship Id="rId4" Type="http://schemas.openxmlformats.org/officeDocument/2006/relationships/hyperlink" Target="http://www.ukdataservice.ac.uk/get-data/key-data/census-data.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Data Collection in Participatory Research</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11899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Creative methods for data collection</a:t>
            </a:r>
          </a:p>
        </p:txBody>
      </p:sp>
      <p:sp>
        <p:nvSpPr>
          <p:cNvPr id="3" name="Content Placeholder 2"/>
          <p:cNvSpPr>
            <a:spLocks noGrp="1"/>
          </p:cNvSpPr>
          <p:nvPr>
            <p:ph idx="1"/>
          </p:nvPr>
        </p:nvSpPr>
        <p:spPr/>
        <p:txBody>
          <a:bodyPr>
            <a:normAutofit lnSpcReduction="10000"/>
          </a:bodyPr>
          <a:lstStyle/>
          <a:p>
            <a:r>
              <a:rPr lang="en-GB" dirty="0"/>
              <a:t>Offer participants a range of options to contribute in a relaxed atmosphere.</a:t>
            </a:r>
          </a:p>
          <a:p>
            <a:endParaRPr lang="en-GB" dirty="0"/>
          </a:p>
          <a:p>
            <a:r>
              <a:rPr lang="en-GB" dirty="0"/>
              <a:t>Can help to address the power imbalance between researcher and researched.</a:t>
            </a:r>
          </a:p>
          <a:p>
            <a:endParaRPr lang="en-GB" dirty="0"/>
          </a:p>
          <a:p>
            <a:r>
              <a:rPr lang="en-GB" dirty="0"/>
              <a:t>Makes data collection process more enjoyable and democratic.</a:t>
            </a:r>
          </a:p>
          <a:p>
            <a:endParaRPr lang="en-GB" dirty="0"/>
          </a:p>
          <a:p>
            <a:r>
              <a:rPr lang="en-GB" dirty="0"/>
              <a:t>Places high value on experience of research participants; allows them to tell their stories in a way that makes most sense to them.</a:t>
            </a:r>
          </a:p>
        </p:txBody>
      </p:sp>
    </p:spTree>
    <p:extLst>
      <p:ext uri="{BB962C8B-B14F-4D97-AF65-F5344CB8AC3E}">
        <p14:creationId xmlns:p14="http://schemas.microsoft.com/office/powerpoint/2010/main" val="56579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Visual methods</a:t>
            </a:r>
          </a:p>
        </p:txBody>
      </p:sp>
      <p:sp>
        <p:nvSpPr>
          <p:cNvPr id="3" name="Content Placeholder 2"/>
          <p:cNvSpPr>
            <a:spLocks noGrp="1"/>
          </p:cNvSpPr>
          <p:nvPr>
            <p:ph idx="1"/>
          </p:nvPr>
        </p:nvSpPr>
        <p:spPr/>
        <p:txBody>
          <a:bodyPr>
            <a:normAutofit fontScale="92500" lnSpcReduction="10000"/>
          </a:bodyPr>
          <a:lstStyle/>
          <a:p>
            <a:r>
              <a:rPr lang="en-GB" i="1" dirty="0" err="1"/>
              <a:t>Photovoice</a:t>
            </a:r>
            <a:r>
              <a:rPr lang="en-GB" i="1" dirty="0"/>
              <a:t> – </a:t>
            </a:r>
            <a:r>
              <a:rPr lang="en-GB" dirty="0"/>
              <a:t>participants use photography to capture data, engage in critical group discussions about the photographs, and disseminate their ideas in exhibitions of the photographs.</a:t>
            </a:r>
          </a:p>
          <a:p>
            <a:r>
              <a:rPr lang="en-GB" i="1" dirty="0"/>
              <a:t>Photo elicitation </a:t>
            </a:r>
            <a:r>
              <a:rPr lang="en-GB" dirty="0"/>
              <a:t>– using photographs or other visual media in an interview to generate discussion.</a:t>
            </a:r>
          </a:p>
          <a:p>
            <a:r>
              <a:rPr lang="en-GB" i="1" dirty="0" err="1"/>
              <a:t>Autophotography</a:t>
            </a:r>
            <a:r>
              <a:rPr lang="en-GB" dirty="0"/>
              <a:t> – participants tale photographs of their environment and use them as data.</a:t>
            </a:r>
          </a:p>
          <a:p>
            <a:r>
              <a:rPr lang="en-GB" i="1" dirty="0"/>
              <a:t>Digital storytelling </a:t>
            </a:r>
            <a:r>
              <a:rPr lang="en-GB" dirty="0"/>
              <a:t>– a 2-5 minute clip combining photographs, voiceover narration &amp; other audio.</a:t>
            </a:r>
          </a:p>
          <a:p>
            <a:r>
              <a:rPr lang="en-GB" i="1" dirty="0"/>
              <a:t>Participatory video </a:t>
            </a:r>
            <a:r>
              <a:rPr lang="en-GB" dirty="0"/>
              <a:t>– community members engage in iterative cycles of shooting &amp; reviewing videos to create video narratives.</a:t>
            </a:r>
          </a:p>
        </p:txBody>
      </p:sp>
    </p:spTree>
    <p:extLst>
      <p:ext uri="{BB962C8B-B14F-4D97-AF65-F5344CB8AC3E}">
        <p14:creationId xmlns:p14="http://schemas.microsoft.com/office/powerpoint/2010/main" val="2138064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1325563"/>
          </a:xfrm>
        </p:spPr>
        <p:txBody>
          <a:bodyPr/>
          <a:lstStyle/>
          <a:p>
            <a:r>
              <a:rPr lang="en-GB" dirty="0"/>
              <a:t>Arts based methods</a:t>
            </a:r>
          </a:p>
        </p:txBody>
      </p:sp>
      <p:sp>
        <p:nvSpPr>
          <p:cNvPr id="3" name="Content Placeholder 2"/>
          <p:cNvSpPr>
            <a:spLocks noGrp="1"/>
          </p:cNvSpPr>
          <p:nvPr>
            <p:ph idx="1"/>
          </p:nvPr>
        </p:nvSpPr>
        <p:spPr>
          <a:xfrm>
            <a:off x="713509" y="1612670"/>
            <a:ext cx="10515600" cy="5178829"/>
          </a:xfrm>
        </p:spPr>
        <p:txBody>
          <a:bodyPr>
            <a:normAutofit/>
          </a:bodyPr>
          <a:lstStyle/>
          <a:p>
            <a:r>
              <a:rPr lang="en-GB" i="1" dirty="0"/>
              <a:t>Storyboards</a:t>
            </a:r>
            <a:r>
              <a:rPr lang="en-GB" dirty="0"/>
              <a:t> – participants are given a large sheet of card and materials such as pens, stickers, and magazine to cut words or pictures out of. They can be used in focus group discussions to facilitate reflection.</a:t>
            </a:r>
          </a:p>
          <a:p>
            <a:endParaRPr lang="en-GB" dirty="0"/>
          </a:p>
          <a:p>
            <a:r>
              <a:rPr lang="en-GB" i="1" dirty="0"/>
              <a:t>Metaphors </a:t>
            </a:r>
            <a:r>
              <a:rPr lang="en-GB" dirty="0"/>
              <a:t>– describing one thing (</a:t>
            </a:r>
            <a:r>
              <a:rPr lang="en-GB" i="1" dirty="0"/>
              <a:t>e.g. </a:t>
            </a:r>
            <a:r>
              <a:rPr lang="en-GB" dirty="0"/>
              <a:t>a support service) by using an analogy of another (</a:t>
            </a:r>
            <a:r>
              <a:rPr lang="en-GB" i="1" dirty="0"/>
              <a:t>e.g. </a:t>
            </a:r>
            <a:r>
              <a:rPr lang="en-GB" dirty="0"/>
              <a:t>a cake recipe).</a:t>
            </a:r>
          </a:p>
          <a:p>
            <a:endParaRPr lang="en-GB" dirty="0"/>
          </a:p>
          <a:p>
            <a:r>
              <a:rPr lang="en-GB" i="1" dirty="0"/>
              <a:t>Participatory theatre </a:t>
            </a:r>
          </a:p>
        </p:txBody>
      </p:sp>
    </p:spTree>
    <p:extLst>
      <p:ext uri="{BB962C8B-B14F-4D97-AF65-F5344CB8AC3E}">
        <p14:creationId xmlns:p14="http://schemas.microsoft.com/office/powerpoint/2010/main" val="362206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theatre</a:t>
            </a:r>
          </a:p>
        </p:txBody>
      </p:sp>
      <p:sp>
        <p:nvSpPr>
          <p:cNvPr id="3" name="Content Placeholder 2"/>
          <p:cNvSpPr>
            <a:spLocks noGrp="1"/>
          </p:cNvSpPr>
          <p:nvPr>
            <p:ph idx="1"/>
          </p:nvPr>
        </p:nvSpPr>
        <p:spPr/>
        <p:txBody>
          <a:bodyPr>
            <a:normAutofit/>
          </a:bodyPr>
          <a:lstStyle/>
          <a:p>
            <a:r>
              <a:rPr lang="en-GB" dirty="0"/>
              <a:t> </a:t>
            </a:r>
            <a:r>
              <a:rPr lang="en-GB" dirty="0" err="1"/>
              <a:t>Kaptani</a:t>
            </a:r>
            <a:r>
              <a:rPr lang="en-GB" dirty="0"/>
              <a:t> (2008) guidance:</a:t>
            </a:r>
          </a:p>
          <a:p>
            <a:pPr lvl="1"/>
            <a:r>
              <a:rPr lang="en-GB" dirty="0"/>
              <a:t>Playback theatre – local &amp; personal stories seen ‘on stage’ &amp; given validity;</a:t>
            </a:r>
          </a:p>
          <a:p>
            <a:pPr lvl="1"/>
            <a:r>
              <a:rPr lang="en-GB" dirty="0"/>
              <a:t>Theatre of the Oppressed (</a:t>
            </a:r>
            <a:r>
              <a:rPr lang="en-GB" dirty="0" err="1"/>
              <a:t>Boal</a:t>
            </a:r>
            <a:r>
              <a:rPr lang="en-GB" dirty="0"/>
              <a:t>, 2000)</a:t>
            </a:r>
          </a:p>
          <a:p>
            <a:pPr lvl="2"/>
            <a:r>
              <a:rPr lang="en-GB" dirty="0"/>
              <a:t>Image theatre – participants create shapes with their bodies to express a feeling, issue or scene;</a:t>
            </a:r>
          </a:p>
          <a:p>
            <a:pPr lvl="2"/>
            <a:r>
              <a:rPr lang="en-GB" dirty="0"/>
              <a:t>Forum theatre – group decides on one participant’s issue or problem to perform as a short sketch; other participants intervene by taking the place of the protagonist and suggesting better strategies;</a:t>
            </a:r>
          </a:p>
          <a:p>
            <a:pPr lvl="2"/>
            <a:r>
              <a:rPr lang="en-GB" dirty="0"/>
              <a:t>Legislative theatre – activities are taken into other social settings to enact social, legal or policy changes.</a:t>
            </a:r>
          </a:p>
          <a:p>
            <a:endParaRPr lang="en-GB" dirty="0"/>
          </a:p>
        </p:txBody>
      </p:sp>
    </p:spTree>
    <p:extLst>
      <p:ext uri="{BB962C8B-B14F-4D97-AF65-F5344CB8AC3E}">
        <p14:creationId xmlns:p14="http://schemas.microsoft.com/office/powerpoint/2010/main" val="380337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mapping</a:t>
            </a:r>
          </a:p>
        </p:txBody>
      </p:sp>
      <p:sp>
        <p:nvSpPr>
          <p:cNvPr id="3" name="Content Placeholder 2"/>
          <p:cNvSpPr>
            <a:spLocks noGrp="1"/>
          </p:cNvSpPr>
          <p:nvPr>
            <p:ph idx="1"/>
          </p:nvPr>
        </p:nvSpPr>
        <p:spPr/>
        <p:txBody>
          <a:bodyPr/>
          <a:lstStyle/>
          <a:p>
            <a:r>
              <a:rPr lang="en-GB" dirty="0"/>
              <a:t>“</a:t>
            </a:r>
            <a:r>
              <a:rPr lang="en-GB" i="1" dirty="0"/>
              <a:t>An interactive approach using accessible &amp; free ranging visual methods in an individual or group interview setting to interrogate qualitative research questions</a:t>
            </a:r>
            <a:r>
              <a:rPr lang="en-GB" dirty="0"/>
              <a:t>” (</a:t>
            </a:r>
            <a:r>
              <a:rPr lang="en-GB" dirty="0" err="1"/>
              <a:t>Emmel</a:t>
            </a:r>
            <a:r>
              <a:rPr lang="en-GB" dirty="0"/>
              <a:t>, 2008).</a:t>
            </a:r>
          </a:p>
          <a:p>
            <a:r>
              <a:rPr lang="en-GB" dirty="0"/>
              <a:t>Can be of a place, or other kinds of knowledge such as people’s bodies or networks of friends or connections.</a:t>
            </a:r>
          </a:p>
          <a:p>
            <a:r>
              <a:rPr lang="en-GB" dirty="0"/>
              <a:t>Interview or discussion that takes place during or after the map’s creation should also be recorded.</a:t>
            </a:r>
          </a:p>
          <a:p>
            <a:r>
              <a:rPr lang="en-GB" dirty="0"/>
              <a:t>Neighbourhood walks – traditionally used in research with communities.</a:t>
            </a:r>
          </a:p>
        </p:txBody>
      </p:sp>
    </p:spTree>
    <p:extLst>
      <p:ext uri="{BB962C8B-B14F-4D97-AF65-F5344CB8AC3E}">
        <p14:creationId xmlns:p14="http://schemas.microsoft.com/office/powerpoint/2010/main" val="3293122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 of participatory approaches to data collection</a:t>
            </a:r>
          </a:p>
        </p:txBody>
      </p:sp>
      <p:sp>
        <p:nvSpPr>
          <p:cNvPr id="3" name="Content Placeholder 2"/>
          <p:cNvSpPr>
            <a:spLocks noGrp="1"/>
          </p:cNvSpPr>
          <p:nvPr>
            <p:ph idx="1"/>
          </p:nvPr>
        </p:nvSpPr>
        <p:spPr/>
        <p:txBody>
          <a:bodyPr>
            <a:normAutofit lnSpcReduction="10000"/>
          </a:bodyPr>
          <a:lstStyle/>
          <a:p>
            <a:r>
              <a:rPr lang="en-GB" dirty="0"/>
              <a:t>Time needed to build relationships.</a:t>
            </a:r>
          </a:p>
          <a:p>
            <a:r>
              <a:rPr lang="en-GB" dirty="0"/>
              <a:t>Challenges involved in exploring emotive &amp; sensitive issues.</a:t>
            </a:r>
          </a:p>
          <a:p>
            <a:r>
              <a:rPr lang="en-GB" dirty="0"/>
              <a:t>Team consideration &amp; reflection on relationships, power, trust, language, ethics &amp; boundaries are important.</a:t>
            </a:r>
          </a:p>
          <a:p>
            <a:r>
              <a:rPr lang="en-GB" dirty="0"/>
              <a:t>Can be costly: staff time; specialists; participants’ time.</a:t>
            </a:r>
          </a:p>
          <a:p>
            <a:r>
              <a:rPr lang="en-GB" dirty="0"/>
              <a:t>Balancing multiple demands.</a:t>
            </a:r>
          </a:p>
          <a:p>
            <a:r>
              <a:rPr lang="en-GB" dirty="0"/>
              <a:t>Managing expectations.</a:t>
            </a:r>
          </a:p>
          <a:p>
            <a:r>
              <a:rPr lang="en-GB" dirty="0"/>
              <a:t>Emotional labour.</a:t>
            </a:r>
          </a:p>
          <a:p>
            <a:r>
              <a:rPr lang="en-GB" dirty="0"/>
              <a:t>Clarity over ethics &amp; principles underpinning the research.</a:t>
            </a:r>
          </a:p>
        </p:txBody>
      </p:sp>
    </p:spTree>
    <p:extLst>
      <p:ext uri="{BB962C8B-B14F-4D97-AF65-F5344CB8AC3E}">
        <p14:creationId xmlns:p14="http://schemas.microsoft.com/office/powerpoint/2010/main" val="54174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of participatory data collection</a:t>
            </a: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GB" dirty="0"/>
              <a:t>Participatory questionnaire development (</a:t>
            </a:r>
            <a:r>
              <a:rPr lang="en-GB" dirty="0" err="1"/>
              <a:t>Parrado</a:t>
            </a:r>
            <a:r>
              <a:rPr lang="en-GB" dirty="0"/>
              <a:t> et al., 2005)</a:t>
            </a:r>
          </a:p>
          <a:p>
            <a:pPr lvl="1"/>
            <a:r>
              <a:rPr lang="en-GB" dirty="0"/>
              <a:t>Study of gender &amp; HIV </a:t>
            </a:r>
            <a:r>
              <a:rPr lang="en-GB"/>
              <a:t>risks in </a:t>
            </a:r>
            <a:r>
              <a:rPr lang="en-GB" dirty="0"/>
              <a:t>Hispanic migrants.</a:t>
            </a:r>
          </a:p>
          <a:p>
            <a:pPr lvl="1"/>
            <a:r>
              <a:rPr lang="en-GB" dirty="0"/>
              <a:t>Participatory survey design with community collaboration as part of CBPR.</a:t>
            </a:r>
          </a:p>
          <a:p>
            <a:pPr lvl="1"/>
            <a:r>
              <a:rPr lang="en-GB" dirty="0"/>
              <a:t>Researchers &amp; community members met biweekly to design a questionnaire to be delivered face to face.</a:t>
            </a:r>
          </a:p>
          <a:p>
            <a:pPr lvl="1"/>
            <a:r>
              <a:rPr lang="en-GB" dirty="0"/>
              <a:t>Needed to be non-intimidating yet able to collect complex data that could be analysed statistically.</a:t>
            </a:r>
          </a:p>
          <a:p>
            <a:pPr lvl="1"/>
            <a:r>
              <a:rPr lang="en-GB" dirty="0"/>
              <a:t>The group discussed a draft section of the questionnaire and concerns were noted about the wording of several items and potential for variation in interpretation.</a:t>
            </a:r>
          </a:p>
          <a:p>
            <a:pPr lvl="1"/>
            <a:r>
              <a:rPr lang="en-GB" dirty="0"/>
              <a:t>Wording of some items was changed and alternative words provided for others.</a:t>
            </a:r>
          </a:p>
          <a:p>
            <a:pPr lvl="1"/>
            <a:r>
              <a:rPr lang="en-GB" dirty="0"/>
              <a:t>Questions about sensitive issues were deemed too controversial and changed to hypothetical scenarios.</a:t>
            </a:r>
          </a:p>
          <a:p>
            <a:pPr lvl="1"/>
            <a:r>
              <a:rPr lang="en-GB" dirty="0"/>
              <a:t>Led to enhanced access to migrant communities &amp; research impact; enhanced knowledge of CBPR members .</a:t>
            </a:r>
          </a:p>
        </p:txBody>
      </p:sp>
    </p:spTree>
    <p:extLst>
      <p:ext uri="{BB962C8B-B14F-4D97-AF65-F5344CB8AC3E}">
        <p14:creationId xmlns:p14="http://schemas.microsoft.com/office/powerpoint/2010/main" val="568291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of participatory data collection</a:t>
            </a:r>
          </a:p>
        </p:txBody>
      </p:sp>
      <p:sp>
        <p:nvSpPr>
          <p:cNvPr id="3" name="Content Placeholder 2"/>
          <p:cNvSpPr>
            <a:spLocks noGrp="1"/>
          </p:cNvSpPr>
          <p:nvPr>
            <p:ph idx="1"/>
          </p:nvPr>
        </p:nvSpPr>
        <p:spPr/>
        <p:txBody>
          <a:bodyPr>
            <a:normAutofit/>
          </a:bodyPr>
          <a:lstStyle/>
          <a:p>
            <a:r>
              <a:rPr lang="en-GB" dirty="0" err="1"/>
              <a:t>Photovoice</a:t>
            </a:r>
            <a:r>
              <a:rPr lang="en-GB" dirty="0"/>
              <a:t> (Ronzi et al., 2019)</a:t>
            </a:r>
          </a:p>
          <a:p>
            <a:pPr lvl="1"/>
            <a:r>
              <a:rPr lang="en-GB" dirty="0"/>
              <a:t>Exploring household perceptions of factors influencing uptake of liquefied petroleum gas (LPG) for cooking in South-West Cameroon.</a:t>
            </a:r>
          </a:p>
          <a:p>
            <a:pPr lvl="1"/>
            <a:r>
              <a:rPr lang="en-GB" dirty="0"/>
              <a:t>Participants had training in photography and ethics &amp; initial focus group.</a:t>
            </a:r>
          </a:p>
          <a:p>
            <a:pPr lvl="1"/>
            <a:r>
              <a:rPr lang="en-GB" dirty="0"/>
              <a:t>Photographed subjects that they felt prevented or facilitated LPG uptake in their communities.</a:t>
            </a:r>
          </a:p>
          <a:p>
            <a:pPr lvl="1"/>
            <a:r>
              <a:rPr lang="en-GB" dirty="0"/>
              <a:t>Shared reflections on photographs in interviews &amp; group discussions.</a:t>
            </a:r>
          </a:p>
          <a:p>
            <a:pPr lvl="1"/>
            <a:r>
              <a:rPr lang="en-GB" dirty="0"/>
              <a:t>Presented photographs at a public exhibition.</a:t>
            </a:r>
          </a:p>
          <a:p>
            <a:pPr lvl="1"/>
            <a:r>
              <a:rPr lang="en-GB" dirty="0"/>
              <a:t>Public exhibition stimulated discussion with key stakeholders (e.g. government) about how to support communities in this transition.</a:t>
            </a:r>
          </a:p>
        </p:txBody>
      </p:sp>
    </p:spTree>
    <p:extLst>
      <p:ext uri="{BB962C8B-B14F-4D97-AF65-F5344CB8AC3E}">
        <p14:creationId xmlns:p14="http://schemas.microsoft.com/office/powerpoint/2010/main" val="372760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of participatory data collection</a:t>
            </a:r>
          </a:p>
        </p:txBody>
      </p:sp>
      <p:sp>
        <p:nvSpPr>
          <p:cNvPr id="3" name="Content Placeholder 2"/>
          <p:cNvSpPr>
            <a:spLocks noGrp="1"/>
          </p:cNvSpPr>
          <p:nvPr>
            <p:ph idx="1"/>
          </p:nvPr>
        </p:nvSpPr>
        <p:spPr/>
        <p:txBody>
          <a:bodyPr>
            <a:normAutofit/>
          </a:bodyPr>
          <a:lstStyle/>
          <a:p>
            <a:r>
              <a:rPr lang="en-GB" dirty="0"/>
              <a:t>Participatory theatre and neighbourhood walks (O’Neill et al., 2018)</a:t>
            </a:r>
          </a:p>
          <a:p>
            <a:pPr lvl="1"/>
            <a:r>
              <a:rPr lang="en-GB" dirty="0"/>
              <a:t>Migrant mothers &amp; girls.</a:t>
            </a:r>
          </a:p>
          <a:p>
            <a:pPr lvl="1"/>
            <a:r>
              <a:rPr lang="en-GB" dirty="0"/>
              <a:t>Participants asked to visualise &amp; reflect on everyday routes (to work, school).</a:t>
            </a:r>
          </a:p>
          <a:p>
            <a:pPr lvl="1"/>
            <a:r>
              <a:rPr lang="en-GB" dirty="0"/>
              <a:t>Asked to draw a favourite walk, marking important landmarks.</a:t>
            </a:r>
          </a:p>
          <a:p>
            <a:pPr lvl="1"/>
            <a:r>
              <a:rPr lang="en-GB" dirty="0"/>
              <a:t>Walked in pairs in the workshop space, describing their walks to each other.</a:t>
            </a:r>
          </a:p>
          <a:p>
            <a:pPr lvl="1"/>
            <a:r>
              <a:rPr lang="en-GB" dirty="0"/>
              <a:t>Shared maps with group, describing places &amp; spaces on them.</a:t>
            </a:r>
          </a:p>
          <a:p>
            <a:pPr lvl="1"/>
            <a:r>
              <a:rPr lang="en-GB" dirty="0"/>
              <a:t>Group agreed schedule for walks and routes to take, using the maps.</a:t>
            </a:r>
          </a:p>
          <a:p>
            <a:pPr lvl="1"/>
            <a:r>
              <a:rPr lang="en-GB" dirty="0"/>
              <a:t>Walking in groups and pairs.</a:t>
            </a:r>
          </a:p>
          <a:p>
            <a:pPr lvl="1"/>
            <a:r>
              <a:rPr lang="en-GB" dirty="0"/>
              <a:t>Walks discussed in workshops; photographs &amp; maps gathered.</a:t>
            </a:r>
          </a:p>
          <a:p>
            <a:pPr lvl="1"/>
            <a:r>
              <a:rPr lang="en-GB" dirty="0"/>
              <a:t>Walks integrated into theatre forms.</a:t>
            </a:r>
          </a:p>
        </p:txBody>
      </p:sp>
    </p:spTree>
    <p:extLst>
      <p:ext uri="{BB962C8B-B14F-4D97-AF65-F5344CB8AC3E}">
        <p14:creationId xmlns:p14="http://schemas.microsoft.com/office/powerpoint/2010/main" val="3311620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Tips for practice</a:t>
            </a:r>
          </a:p>
        </p:txBody>
      </p:sp>
      <p:sp>
        <p:nvSpPr>
          <p:cNvPr id="3" name="Content Placeholder 2"/>
          <p:cNvSpPr>
            <a:spLocks noGrp="1"/>
          </p:cNvSpPr>
          <p:nvPr>
            <p:ph idx="1"/>
          </p:nvPr>
        </p:nvSpPr>
        <p:spPr/>
        <p:txBody>
          <a:bodyPr>
            <a:normAutofit/>
          </a:bodyPr>
          <a:lstStyle/>
          <a:p>
            <a:r>
              <a:rPr lang="en-GB" dirty="0"/>
              <a:t>Apply principles of inclusive practice – a carefully facilitated meeting at the start of the project allowing all participants to have a say.</a:t>
            </a:r>
          </a:p>
          <a:p>
            <a:r>
              <a:rPr lang="en-GB" dirty="0"/>
              <a:t>Balance the above with participants’ capacity to be involved in data collection.</a:t>
            </a:r>
          </a:p>
          <a:p>
            <a:r>
              <a:rPr lang="en-GB" dirty="0"/>
              <a:t>Timing: allow enough time for rapport and trust to be established before data collection, and allow participants space for reflection during the activity.</a:t>
            </a:r>
          </a:p>
          <a:p>
            <a:r>
              <a:rPr lang="en-GB" dirty="0"/>
              <a:t>Be open to adapting the methods in response to unexpected developments or feedback from the participants – for instance, they may not feel comfortable being filmed or recorded. </a:t>
            </a:r>
          </a:p>
          <a:p>
            <a:endParaRPr lang="en-GB" dirty="0"/>
          </a:p>
          <a:p>
            <a:endParaRPr lang="en-GB" dirty="0"/>
          </a:p>
          <a:p>
            <a:endParaRPr lang="en-GB" dirty="0"/>
          </a:p>
        </p:txBody>
      </p:sp>
    </p:spTree>
    <p:extLst>
      <p:ext uri="{BB962C8B-B14F-4D97-AF65-F5344CB8AC3E}">
        <p14:creationId xmlns:p14="http://schemas.microsoft.com/office/powerpoint/2010/main" val="203095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Session aims</a:t>
            </a:r>
          </a:p>
        </p:txBody>
      </p:sp>
      <p:sp>
        <p:nvSpPr>
          <p:cNvPr id="3" name="Content Placeholder 2"/>
          <p:cNvSpPr>
            <a:spLocks noGrp="1"/>
          </p:cNvSpPr>
          <p:nvPr>
            <p:ph idx="1"/>
          </p:nvPr>
        </p:nvSpPr>
        <p:spPr/>
        <p:txBody>
          <a:bodyPr/>
          <a:lstStyle/>
          <a:p>
            <a:r>
              <a:rPr lang="en-GB" dirty="0"/>
              <a:t>To define different data collection methods, outline their strengths and weaknesses, and identify the key data collection methods associated with participatory research.</a:t>
            </a:r>
          </a:p>
          <a:p>
            <a:pPr marL="0" indent="0">
              <a:buNone/>
            </a:pPr>
            <a:endParaRPr lang="en-GB" dirty="0"/>
          </a:p>
          <a:p>
            <a:r>
              <a:rPr lang="en-GB" dirty="0"/>
              <a:t>To outline the principles and values underpinning participatory approaches to data collection.</a:t>
            </a:r>
          </a:p>
          <a:p>
            <a:endParaRPr lang="en-GB" dirty="0"/>
          </a:p>
          <a:p>
            <a:r>
              <a:rPr lang="en-GB" dirty="0"/>
              <a:t>To illustrate different examples and challenges of participatory approaches to data collection.</a:t>
            </a:r>
          </a:p>
          <a:p>
            <a:endParaRPr lang="en-GB" dirty="0"/>
          </a:p>
        </p:txBody>
      </p:sp>
    </p:spTree>
    <p:extLst>
      <p:ext uri="{BB962C8B-B14F-4D97-AF65-F5344CB8AC3E}">
        <p14:creationId xmlns:p14="http://schemas.microsoft.com/office/powerpoint/2010/main" val="104384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4"/>
            <a:ext cx="10515600" cy="1325563"/>
          </a:xfrm>
        </p:spPr>
        <p:txBody>
          <a:bodyPr/>
          <a:lstStyle/>
          <a:p>
            <a:r>
              <a:rPr lang="en-GB" dirty="0"/>
              <a:t>Summary</a:t>
            </a:r>
          </a:p>
        </p:txBody>
      </p:sp>
      <p:sp>
        <p:nvSpPr>
          <p:cNvPr id="3" name="Content Placeholder 2"/>
          <p:cNvSpPr>
            <a:spLocks noGrp="1"/>
          </p:cNvSpPr>
          <p:nvPr>
            <p:ph idx="1"/>
          </p:nvPr>
        </p:nvSpPr>
        <p:spPr>
          <a:xfrm>
            <a:off x="838200" y="1441306"/>
            <a:ext cx="10515600" cy="4776613"/>
          </a:xfrm>
        </p:spPr>
        <p:txBody>
          <a:bodyPr>
            <a:normAutofit fontScale="77500" lnSpcReduction="20000"/>
          </a:bodyPr>
          <a:lstStyle/>
          <a:p>
            <a:r>
              <a:rPr lang="en-GB" dirty="0"/>
              <a:t>Data collection in participatory research has an emphasis on power and specifically on ways to shift the power imbalance between researchers and participants, to genuinely empower participants. The ultimate goal is for both researchers and participants to gain something from the process. For participants this may include any or all of: new skills and confidence, new connections, development and articulation of a shared vision, advocacy and impact on local conditions.</a:t>
            </a:r>
          </a:p>
          <a:p>
            <a:endParaRPr lang="en-GB" dirty="0"/>
          </a:p>
          <a:p>
            <a:r>
              <a:rPr lang="en-GB" dirty="0"/>
              <a:t>Creative methods are often used in participatory research, on their own or as an adjunct to focus group discussions. These can be particularly helpful when working with marginalised populations, to help build rapport and trust with the researchers and within the group, and to elicit discussion in a non-threatening way.</a:t>
            </a:r>
          </a:p>
          <a:p>
            <a:endParaRPr lang="en-GB" dirty="0"/>
          </a:p>
          <a:p>
            <a:r>
              <a:rPr lang="en-GB" dirty="0"/>
              <a:t>Researchers need to be alert to challenges and obstacles that may arise in the process of participatory data collection, and be open and flexible to co-creating feasible and acceptable solutions with the research participants. These considerations need to be carefully balanced with the need to produce robust data.</a:t>
            </a:r>
          </a:p>
        </p:txBody>
      </p:sp>
    </p:spTree>
    <p:extLst>
      <p:ext uri="{BB962C8B-B14F-4D97-AF65-F5344CB8AC3E}">
        <p14:creationId xmlns:p14="http://schemas.microsoft.com/office/powerpoint/2010/main" val="319595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1107189" cy="1325563"/>
          </a:xfrm>
        </p:spPr>
        <p:txBody>
          <a:bodyPr/>
          <a:lstStyle/>
          <a:p>
            <a:r>
              <a:rPr lang="en-GB" dirty="0"/>
              <a:t>Overview of differences between traditional and participatory data collection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9956027"/>
              </p:ext>
            </p:extLst>
          </p:nvPr>
        </p:nvGraphicFramePr>
        <p:xfrm>
          <a:off x="721821" y="1325563"/>
          <a:ext cx="10515600" cy="5308600"/>
        </p:xfrm>
        <a:graphic>
          <a:graphicData uri="http://schemas.openxmlformats.org/drawingml/2006/table">
            <a:tbl>
              <a:tblPr firstRow="1" bandRow="1">
                <a:tableStyleId>{5C22544A-7EE6-4342-B048-85BDC9FD1C3A}</a:tableStyleId>
              </a:tblPr>
              <a:tblGrid>
                <a:gridCol w="1505989">
                  <a:extLst>
                    <a:ext uri="{9D8B030D-6E8A-4147-A177-3AD203B41FA5}">
                      <a16:colId xmlns:a16="http://schemas.microsoft.com/office/drawing/2014/main" val="4030140903"/>
                    </a:ext>
                  </a:extLst>
                </a:gridCol>
                <a:gridCol w="4663440">
                  <a:extLst>
                    <a:ext uri="{9D8B030D-6E8A-4147-A177-3AD203B41FA5}">
                      <a16:colId xmlns:a16="http://schemas.microsoft.com/office/drawing/2014/main" val="3922809849"/>
                    </a:ext>
                  </a:extLst>
                </a:gridCol>
                <a:gridCol w="4346171">
                  <a:extLst>
                    <a:ext uri="{9D8B030D-6E8A-4147-A177-3AD203B41FA5}">
                      <a16:colId xmlns:a16="http://schemas.microsoft.com/office/drawing/2014/main" val="2267913441"/>
                    </a:ext>
                  </a:extLst>
                </a:gridCol>
              </a:tblGrid>
              <a:tr h="370840">
                <a:tc>
                  <a:txBody>
                    <a:bodyPr/>
                    <a:lstStyle/>
                    <a:p>
                      <a:endParaRPr lang="en-GB" dirty="0"/>
                    </a:p>
                  </a:txBody>
                  <a:tcPr/>
                </a:tc>
                <a:tc>
                  <a:txBody>
                    <a:bodyPr/>
                    <a:lstStyle/>
                    <a:p>
                      <a:r>
                        <a:rPr lang="en-GB" dirty="0"/>
                        <a:t>Traditional data collection</a:t>
                      </a:r>
                    </a:p>
                  </a:txBody>
                  <a:tcPr/>
                </a:tc>
                <a:tc>
                  <a:txBody>
                    <a:bodyPr/>
                    <a:lstStyle/>
                    <a:p>
                      <a:r>
                        <a:rPr lang="en-GB" dirty="0"/>
                        <a:t>Participatory data collection</a:t>
                      </a:r>
                    </a:p>
                  </a:txBody>
                  <a:tcPr/>
                </a:tc>
                <a:extLst>
                  <a:ext uri="{0D108BD9-81ED-4DB2-BD59-A6C34878D82A}">
                    <a16:rowId xmlns:a16="http://schemas.microsoft.com/office/drawing/2014/main" val="2892162751"/>
                  </a:ext>
                </a:extLst>
              </a:tr>
              <a:tr h="370840">
                <a:tc>
                  <a:txBody>
                    <a:bodyPr/>
                    <a:lstStyle/>
                    <a:p>
                      <a:r>
                        <a:rPr lang="en-GB" sz="1800" b="1" kern="1200" dirty="0">
                          <a:solidFill>
                            <a:schemeClr val="dk1"/>
                          </a:solidFill>
                          <a:effectLst/>
                          <a:latin typeface="+mn-lt"/>
                          <a:ea typeface="+mn-ea"/>
                          <a:cs typeface="+mn-cs"/>
                        </a:rPr>
                        <a:t>Data sources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Quantitative</a:t>
                      </a:r>
                      <a:r>
                        <a:rPr lang="en-GB" sz="1800" kern="1200" dirty="0">
                          <a:solidFill>
                            <a:schemeClr val="dk1"/>
                          </a:solidFill>
                          <a:effectLst/>
                          <a:latin typeface="+mn-lt"/>
                          <a:ea typeface="+mn-ea"/>
                          <a:cs typeface="+mn-cs"/>
                        </a:rPr>
                        <a:t>: biological and other direct measurements or observations; routinely collected data; questionnaire responses scored and converted into a scale.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Qualitative</a:t>
                      </a:r>
                      <a:r>
                        <a:rPr lang="en-GB" sz="1800" kern="1200" dirty="0">
                          <a:solidFill>
                            <a:schemeClr val="dk1"/>
                          </a:solidFill>
                          <a:effectLst/>
                          <a:latin typeface="+mn-lt"/>
                          <a:ea typeface="+mn-ea"/>
                          <a:cs typeface="+mn-cs"/>
                        </a:rPr>
                        <a:t>: documents, observations, interviews and focus groups.</a:t>
                      </a:r>
                    </a:p>
                  </a:txBody>
                  <a:tcPr/>
                </a:tc>
                <a:tc>
                  <a:txBody>
                    <a:bodyPr/>
                    <a:lstStyle/>
                    <a:p>
                      <a:r>
                        <a:rPr lang="en-GB" sz="1800" kern="1200" dirty="0">
                          <a:solidFill>
                            <a:schemeClr val="dk1"/>
                          </a:solidFill>
                          <a:effectLst/>
                          <a:latin typeface="+mn-lt"/>
                          <a:ea typeface="+mn-ea"/>
                          <a:cs typeface="+mn-cs"/>
                        </a:rPr>
                        <a:t>Either may be used, but qualitative predominates, including visual (e.g. photographs, videos, storyboards), audio (e.g. stories, poems, songs), existing and created objects (e.g. fabric, artefacts, pottery), performance (e.g. drama, dance). </a:t>
                      </a:r>
                      <a:endParaRPr lang="en-GB" dirty="0"/>
                    </a:p>
                  </a:txBody>
                  <a:tcPr/>
                </a:tc>
                <a:extLst>
                  <a:ext uri="{0D108BD9-81ED-4DB2-BD59-A6C34878D82A}">
                    <a16:rowId xmlns:a16="http://schemas.microsoft.com/office/drawing/2014/main" val="2728832245"/>
                  </a:ext>
                </a:extLst>
              </a:tr>
              <a:tr h="370840">
                <a:tc>
                  <a:txBody>
                    <a:bodyPr/>
                    <a:lstStyle/>
                    <a:p>
                      <a:r>
                        <a:rPr lang="en-GB" sz="1800" b="1" kern="1200" dirty="0">
                          <a:solidFill>
                            <a:schemeClr val="dk1"/>
                          </a:solidFill>
                          <a:effectLst/>
                          <a:latin typeface="+mn-lt"/>
                          <a:ea typeface="+mn-ea"/>
                          <a:cs typeface="+mn-cs"/>
                        </a:rPr>
                        <a:t>Data collection</a:t>
                      </a:r>
                      <a:r>
                        <a:rPr lang="en-GB" sz="1800" b="1" kern="1200" baseline="0" dirty="0">
                          <a:solidFill>
                            <a:schemeClr val="dk1"/>
                          </a:solidFill>
                          <a:effectLst/>
                          <a:latin typeface="+mn-lt"/>
                          <a:ea typeface="+mn-ea"/>
                          <a:cs typeface="+mn-cs"/>
                        </a:rPr>
                        <a:t> methods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 wide range such as observations, direct measurements, validated scales, semi-structured interviews and focus groups.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Creative methods such as video or photo diaries, </a:t>
                      </a:r>
                      <a:r>
                        <a:rPr lang="en-GB" sz="1800" kern="1200" dirty="0" err="1">
                          <a:solidFill>
                            <a:schemeClr val="dk1"/>
                          </a:solidFill>
                          <a:effectLst/>
                          <a:latin typeface="+mn-lt"/>
                          <a:ea typeface="+mn-ea"/>
                          <a:cs typeface="+mn-cs"/>
                        </a:rPr>
                        <a:t>photovoice</a:t>
                      </a:r>
                      <a:r>
                        <a:rPr lang="en-GB" sz="1800" kern="1200" dirty="0">
                          <a:solidFill>
                            <a:schemeClr val="dk1"/>
                          </a:solidFill>
                          <a:effectLst/>
                          <a:latin typeface="+mn-lt"/>
                          <a:ea typeface="+mn-ea"/>
                          <a:cs typeface="+mn-cs"/>
                        </a:rPr>
                        <a:t> or photo elicitation, story boards, singing or drama. In community based research, neighbourhood walks or asset mapping techniques.</a:t>
                      </a:r>
                    </a:p>
                  </a:txBody>
                  <a:tcPr/>
                </a:tc>
                <a:extLst>
                  <a:ext uri="{0D108BD9-81ED-4DB2-BD59-A6C34878D82A}">
                    <a16:rowId xmlns:a16="http://schemas.microsoft.com/office/drawing/2014/main" val="3429580637"/>
                  </a:ext>
                </a:extLst>
              </a:tr>
              <a:tr h="370840">
                <a:tc>
                  <a:txBody>
                    <a:bodyPr/>
                    <a:lstStyle/>
                    <a:p>
                      <a:r>
                        <a:rPr lang="en-GB" sz="1800" b="1" kern="1200" dirty="0">
                          <a:solidFill>
                            <a:schemeClr val="dk1"/>
                          </a:solidFill>
                          <a:effectLst/>
                          <a:latin typeface="+mn-lt"/>
                          <a:ea typeface="+mn-ea"/>
                          <a:cs typeface="+mn-cs"/>
                        </a:rPr>
                        <a:t>Data collection tools</a:t>
                      </a:r>
                      <a:endParaRPr lang="en-GB" dirty="0"/>
                    </a:p>
                  </a:txBody>
                  <a:tcPr/>
                </a:tc>
                <a:tc>
                  <a:txBody>
                    <a:bodyPr/>
                    <a:lstStyle/>
                    <a:p>
                      <a:r>
                        <a:rPr lang="en-GB" sz="1800" i="1" kern="1200" dirty="0">
                          <a:solidFill>
                            <a:schemeClr val="dk1"/>
                          </a:solidFill>
                          <a:effectLst/>
                          <a:latin typeface="+mn-lt"/>
                          <a:ea typeface="+mn-ea"/>
                          <a:cs typeface="+mn-cs"/>
                        </a:rPr>
                        <a:t>Quantitative</a:t>
                      </a:r>
                      <a:r>
                        <a:rPr lang="en-GB" sz="1800" kern="1200" dirty="0">
                          <a:solidFill>
                            <a:schemeClr val="dk1"/>
                          </a:solidFill>
                          <a:effectLst/>
                          <a:latin typeface="+mn-lt"/>
                          <a:ea typeface="+mn-ea"/>
                          <a:cs typeface="+mn-cs"/>
                        </a:rPr>
                        <a:t>: checklists; questionnaires; tools such as blood pressure monitors.</a:t>
                      </a:r>
                    </a:p>
                    <a:p>
                      <a:r>
                        <a:rPr lang="en-GB" sz="1800" i="1" kern="1200" dirty="0">
                          <a:solidFill>
                            <a:schemeClr val="dk1"/>
                          </a:solidFill>
                          <a:effectLst/>
                          <a:latin typeface="+mn-lt"/>
                          <a:ea typeface="+mn-ea"/>
                          <a:cs typeface="+mn-cs"/>
                        </a:rPr>
                        <a:t>Qualitative</a:t>
                      </a:r>
                      <a:r>
                        <a:rPr lang="en-GB" sz="1800" kern="1200" dirty="0">
                          <a:solidFill>
                            <a:schemeClr val="dk1"/>
                          </a:solidFill>
                          <a:effectLst/>
                          <a:latin typeface="+mn-lt"/>
                          <a:ea typeface="+mn-ea"/>
                          <a:cs typeface="+mn-cs"/>
                        </a:rPr>
                        <a:t>: interviews and focus groups using voice recorders. Field notes, and other observations may be recorded on a checklist.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Distinction between data, tools and methods may be less clear but creative methods are usually complemented by another method such as interviews or group discussion in which participants share their thoughts about what they have produced.</a:t>
                      </a:r>
                    </a:p>
                  </a:txBody>
                  <a:tcPr/>
                </a:tc>
                <a:extLst>
                  <a:ext uri="{0D108BD9-81ED-4DB2-BD59-A6C34878D82A}">
                    <a16:rowId xmlns:a16="http://schemas.microsoft.com/office/drawing/2014/main" val="174265325"/>
                  </a:ext>
                </a:extLst>
              </a:tr>
            </a:tbl>
          </a:graphicData>
        </a:graphic>
      </p:graphicFrame>
    </p:spTree>
    <p:extLst>
      <p:ext uri="{BB962C8B-B14F-4D97-AF65-F5344CB8AC3E}">
        <p14:creationId xmlns:p14="http://schemas.microsoft.com/office/powerpoint/2010/main" val="5996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approaches to collection of quantitative data: design</a:t>
            </a:r>
          </a:p>
        </p:txBody>
      </p:sp>
      <p:sp>
        <p:nvSpPr>
          <p:cNvPr id="3" name="Content Placeholder 2"/>
          <p:cNvSpPr>
            <a:spLocks noGrp="1"/>
          </p:cNvSpPr>
          <p:nvPr>
            <p:ph idx="1"/>
          </p:nvPr>
        </p:nvSpPr>
        <p:spPr>
          <a:xfrm>
            <a:off x="838200" y="2050068"/>
            <a:ext cx="10515600" cy="4351338"/>
          </a:xfrm>
        </p:spPr>
        <p:txBody>
          <a:bodyPr/>
          <a:lstStyle/>
          <a:p>
            <a:r>
              <a:rPr lang="en-GB" dirty="0"/>
              <a:t>Participatory research rarely takes an experimental approach. Observational study designs are often used:</a:t>
            </a:r>
          </a:p>
          <a:p>
            <a:endParaRPr lang="en-GB" dirty="0"/>
          </a:p>
          <a:p>
            <a:pPr lvl="1"/>
            <a:r>
              <a:rPr lang="en-GB" i="1" dirty="0"/>
              <a:t>Cross-sectional surveys </a:t>
            </a:r>
            <a:r>
              <a:rPr lang="en-GB" dirty="0"/>
              <a:t>collect data to provide a ‘snapshot’ of the population at one point in time.</a:t>
            </a:r>
          </a:p>
          <a:p>
            <a:pPr lvl="1"/>
            <a:endParaRPr lang="en-GB" dirty="0"/>
          </a:p>
          <a:p>
            <a:pPr lvl="1"/>
            <a:r>
              <a:rPr lang="en-GB" i="1" dirty="0"/>
              <a:t>Panel surveys </a:t>
            </a:r>
            <a:r>
              <a:rPr lang="en-GB" dirty="0"/>
              <a:t>follow up the same cohort of people through time.</a:t>
            </a:r>
          </a:p>
          <a:p>
            <a:pPr lvl="1"/>
            <a:endParaRPr lang="en-GB" dirty="0"/>
          </a:p>
          <a:p>
            <a:pPr lvl="1"/>
            <a:r>
              <a:rPr lang="en-GB" i="1" dirty="0"/>
              <a:t>Epidemiological studies or health impact assessment </a:t>
            </a:r>
            <a:r>
              <a:rPr lang="en-GB" dirty="0"/>
              <a:t>use routinely collected data</a:t>
            </a:r>
          </a:p>
          <a:p>
            <a:endParaRPr lang="en-GB" dirty="0"/>
          </a:p>
        </p:txBody>
      </p:sp>
    </p:spTree>
    <p:extLst>
      <p:ext uri="{BB962C8B-B14F-4D97-AF65-F5344CB8AC3E}">
        <p14:creationId xmlns:p14="http://schemas.microsoft.com/office/powerpoint/2010/main" val="421639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approaches to collection of quantitative data: tools</a:t>
            </a:r>
          </a:p>
        </p:txBody>
      </p:sp>
      <p:sp>
        <p:nvSpPr>
          <p:cNvPr id="3" name="Content Placeholder 2"/>
          <p:cNvSpPr>
            <a:spLocks noGrp="1"/>
          </p:cNvSpPr>
          <p:nvPr>
            <p:ph idx="1"/>
          </p:nvPr>
        </p:nvSpPr>
        <p:spPr/>
        <p:txBody>
          <a:bodyPr/>
          <a:lstStyle/>
          <a:p>
            <a:r>
              <a:rPr lang="en-GB" i="1" dirty="0"/>
              <a:t>Questionnaires</a:t>
            </a:r>
            <a:r>
              <a:rPr lang="en-GB" dirty="0"/>
              <a:t> are used to collect quantitative data in surveys. Traditional research uses validated scales; in participatory research questionnaires should be developed with the target population &amp; may be adapted in terms of:</a:t>
            </a:r>
          </a:p>
          <a:p>
            <a:endParaRPr lang="en-GB" dirty="0"/>
          </a:p>
          <a:p>
            <a:pPr lvl="1"/>
            <a:r>
              <a:rPr lang="en-GB" dirty="0"/>
              <a:t>Questions asked – what is meaningful &amp; relevant to participants</a:t>
            </a:r>
          </a:p>
          <a:p>
            <a:pPr lvl="1"/>
            <a:endParaRPr lang="en-GB" dirty="0"/>
          </a:p>
          <a:p>
            <a:pPr lvl="1"/>
            <a:r>
              <a:rPr lang="en-GB" dirty="0"/>
              <a:t>Language and words used (e.g. avoid jargon; use plain language)</a:t>
            </a:r>
          </a:p>
          <a:p>
            <a:pPr lvl="1"/>
            <a:endParaRPr lang="en-GB" dirty="0"/>
          </a:p>
          <a:p>
            <a:pPr lvl="1"/>
            <a:r>
              <a:rPr lang="en-GB" dirty="0"/>
              <a:t>Response options &amp; mode of delivery</a:t>
            </a:r>
          </a:p>
          <a:p>
            <a:pPr marL="457200" lvl="1" indent="0">
              <a:buNone/>
            </a:pPr>
            <a:endParaRPr lang="en-GB" dirty="0"/>
          </a:p>
          <a:p>
            <a:pPr lvl="1"/>
            <a:endParaRPr lang="en-GB" dirty="0"/>
          </a:p>
          <a:p>
            <a:endParaRPr lang="en-GB" dirty="0"/>
          </a:p>
        </p:txBody>
      </p:sp>
    </p:spTree>
    <p:extLst>
      <p:ext uri="{BB962C8B-B14F-4D97-AF65-F5344CB8AC3E}">
        <p14:creationId xmlns:p14="http://schemas.microsoft.com/office/powerpoint/2010/main" val="228264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approaches to collection of quantitative data: tools</a:t>
            </a:r>
          </a:p>
        </p:txBody>
      </p:sp>
      <p:sp>
        <p:nvSpPr>
          <p:cNvPr id="3" name="Content Placeholder 2"/>
          <p:cNvSpPr>
            <a:spLocks noGrp="1"/>
          </p:cNvSpPr>
          <p:nvPr>
            <p:ph idx="1"/>
          </p:nvPr>
        </p:nvSpPr>
        <p:spPr/>
        <p:txBody>
          <a:bodyPr>
            <a:normAutofit/>
          </a:bodyPr>
          <a:lstStyle/>
          <a:p>
            <a:r>
              <a:rPr lang="en-GB" dirty="0"/>
              <a:t>Epidemiological studies, and other quantitative study designs, may draw on routinely collected data such as:</a:t>
            </a:r>
          </a:p>
          <a:p>
            <a:pPr lvl="1"/>
            <a:r>
              <a:rPr lang="en-GB" dirty="0"/>
              <a:t>Health &amp; social care service use;</a:t>
            </a:r>
          </a:p>
          <a:p>
            <a:pPr lvl="1"/>
            <a:r>
              <a:rPr lang="en-GB" dirty="0"/>
              <a:t>Public health data e.g. the public health dashboard </a:t>
            </a:r>
            <a:r>
              <a:rPr lang="en-GB" u="sng" dirty="0">
                <a:hlinkClick r:id="rId2"/>
              </a:rPr>
              <a:t>http://healthierlives.phe.org.uk/</a:t>
            </a:r>
            <a:r>
              <a:rPr lang="en-GB" dirty="0"/>
              <a:t>;</a:t>
            </a:r>
          </a:p>
          <a:p>
            <a:pPr lvl="1"/>
            <a:r>
              <a:rPr lang="en-GB" dirty="0"/>
              <a:t>Local authority level data e.g. crime statistics;</a:t>
            </a:r>
          </a:p>
          <a:p>
            <a:pPr lvl="1"/>
            <a:r>
              <a:rPr lang="en-GB" dirty="0"/>
              <a:t>Panel surveys e.g. the Community Life Survey </a:t>
            </a:r>
            <a:r>
              <a:rPr lang="en-GB" u="sng" dirty="0">
                <a:hlinkClick r:id="rId3"/>
              </a:rPr>
              <a:t>http://www.gov.uk/government/collections/community-life-survey</a:t>
            </a:r>
            <a:r>
              <a:rPr lang="en-GB" dirty="0"/>
              <a:t> </a:t>
            </a:r>
          </a:p>
          <a:p>
            <a:pPr lvl="1"/>
            <a:r>
              <a:rPr lang="en-GB" dirty="0"/>
              <a:t>Census data </a:t>
            </a:r>
            <a:r>
              <a:rPr lang="en-GB" u="sng" dirty="0">
                <a:hlinkClick r:id="rId4"/>
              </a:rPr>
              <a:t>http://www.ukdataservice.ac.uk/get-data/key-data/census-data.aspx</a:t>
            </a:r>
            <a:r>
              <a:rPr lang="en-GB" dirty="0"/>
              <a:t> </a:t>
            </a:r>
          </a:p>
          <a:p>
            <a:pPr lvl="1"/>
            <a:r>
              <a:rPr lang="en-GB" dirty="0"/>
              <a:t>Big Data (Mooney &amp; </a:t>
            </a:r>
            <a:r>
              <a:rPr lang="en-GB" dirty="0" err="1"/>
              <a:t>Pejaver</a:t>
            </a:r>
            <a:r>
              <a:rPr lang="en-GB" dirty="0"/>
              <a:t>, 2018)</a:t>
            </a:r>
          </a:p>
          <a:p>
            <a:endParaRPr lang="en-GB" dirty="0"/>
          </a:p>
        </p:txBody>
      </p:sp>
    </p:spTree>
    <p:extLst>
      <p:ext uri="{BB962C8B-B14F-4D97-AF65-F5344CB8AC3E}">
        <p14:creationId xmlns:p14="http://schemas.microsoft.com/office/powerpoint/2010/main" val="3526793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approaches to collection of qualitative data: design</a:t>
            </a:r>
          </a:p>
        </p:txBody>
      </p:sp>
      <p:sp>
        <p:nvSpPr>
          <p:cNvPr id="3" name="Content Placeholder 2"/>
          <p:cNvSpPr>
            <a:spLocks noGrp="1"/>
          </p:cNvSpPr>
          <p:nvPr>
            <p:ph idx="1"/>
          </p:nvPr>
        </p:nvSpPr>
        <p:spPr/>
        <p:txBody>
          <a:bodyPr/>
          <a:lstStyle/>
          <a:p>
            <a:r>
              <a:rPr lang="en-GB" i="1" dirty="0"/>
              <a:t>Interviews or focus groups </a:t>
            </a:r>
            <a:r>
              <a:rPr lang="en-GB" dirty="0"/>
              <a:t>– one of the most popular methods of data collection in qualitative research.</a:t>
            </a:r>
          </a:p>
          <a:p>
            <a:r>
              <a:rPr lang="en-GB" i="1" dirty="0"/>
              <a:t>Observations</a:t>
            </a:r>
            <a:r>
              <a:rPr lang="en-GB" dirty="0"/>
              <a:t> – can tell you </a:t>
            </a:r>
            <a:r>
              <a:rPr lang="en-GB" i="1" dirty="0"/>
              <a:t>e.g. </a:t>
            </a:r>
            <a:r>
              <a:rPr lang="en-GB" dirty="0"/>
              <a:t>how people behave, but not why they are behaving that way.</a:t>
            </a:r>
          </a:p>
          <a:p>
            <a:r>
              <a:rPr lang="en-GB" i="1" dirty="0"/>
              <a:t>Ethnography </a:t>
            </a:r>
            <a:r>
              <a:rPr lang="en-GB" dirty="0"/>
              <a:t>– the study of social interactions, behaviours &amp; perceptions within groups, team, organisations &amp; communities. Combines observations &amp; interviews to provide rich, holistic insights into people’s views, actions and location.</a:t>
            </a:r>
          </a:p>
          <a:p>
            <a:r>
              <a:rPr lang="en-GB" i="1" dirty="0"/>
              <a:t>Documentary analysis </a:t>
            </a:r>
            <a:r>
              <a:rPr lang="en-GB" dirty="0"/>
              <a:t>– analysing written documents in relation to specific research questions.</a:t>
            </a:r>
          </a:p>
          <a:p>
            <a:endParaRPr lang="en-GB" dirty="0"/>
          </a:p>
          <a:p>
            <a:endParaRPr lang="en-GB" dirty="0"/>
          </a:p>
          <a:p>
            <a:endParaRPr lang="en-GB" dirty="0"/>
          </a:p>
        </p:txBody>
      </p:sp>
    </p:spTree>
    <p:extLst>
      <p:ext uri="{BB962C8B-B14F-4D97-AF65-F5344CB8AC3E}">
        <p14:creationId xmlns:p14="http://schemas.microsoft.com/office/powerpoint/2010/main" val="317506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Participatory approaches to collection of qualitative data: tools</a:t>
            </a:r>
          </a:p>
        </p:txBody>
      </p:sp>
      <p:sp>
        <p:nvSpPr>
          <p:cNvPr id="3" name="Content Placeholder 2"/>
          <p:cNvSpPr>
            <a:spLocks noGrp="1"/>
          </p:cNvSpPr>
          <p:nvPr>
            <p:ph idx="1"/>
          </p:nvPr>
        </p:nvSpPr>
        <p:spPr/>
        <p:txBody>
          <a:bodyPr>
            <a:normAutofit/>
          </a:bodyPr>
          <a:lstStyle/>
          <a:p>
            <a:r>
              <a:rPr lang="en-GB" dirty="0"/>
              <a:t>Interviews or focus groups:</a:t>
            </a:r>
          </a:p>
          <a:p>
            <a:pPr marL="0" indent="0">
              <a:buNone/>
            </a:pPr>
            <a:endParaRPr lang="en-GB" dirty="0"/>
          </a:p>
          <a:p>
            <a:pPr lvl="1"/>
            <a:r>
              <a:rPr lang="en-GB" dirty="0"/>
              <a:t>Familiar setting, safe space – chosen by community members.</a:t>
            </a:r>
          </a:p>
          <a:p>
            <a:pPr marL="457200" lvl="1" indent="0">
              <a:buNone/>
            </a:pPr>
            <a:endParaRPr lang="en-GB" dirty="0"/>
          </a:p>
          <a:p>
            <a:pPr lvl="1"/>
            <a:r>
              <a:rPr lang="en-GB" dirty="0"/>
              <a:t>Interview schedule can be developed with community members (who?)</a:t>
            </a:r>
          </a:p>
          <a:p>
            <a:pPr marL="457200" lvl="1" indent="0">
              <a:buNone/>
            </a:pPr>
            <a:endParaRPr lang="en-GB" dirty="0"/>
          </a:p>
          <a:p>
            <a:pPr lvl="1"/>
            <a:r>
              <a:rPr lang="en-GB" dirty="0"/>
              <a:t>Think about how to handle disagreements in the process of developing the tool.</a:t>
            </a:r>
          </a:p>
          <a:p>
            <a:pPr lvl="1"/>
            <a:endParaRPr lang="en-GB" dirty="0"/>
          </a:p>
        </p:txBody>
      </p:sp>
    </p:spTree>
    <p:extLst>
      <p:ext uri="{BB962C8B-B14F-4D97-AF65-F5344CB8AC3E}">
        <p14:creationId xmlns:p14="http://schemas.microsoft.com/office/powerpoint/2010/main" val="72144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Tips for designing interview schedules</a:t>
            </a:r>
            <a:br>
              <a:rPr lang="en-GB" dirty="0"/>
            </a:br>
            <a:endParaRPr lang="en-GB" dirty="0"/>
          </a:p>
        </p:txBody>
      </p:sp>
      <p:sp>
        <p:nvSpPr>
          <p:cNvPr id="3" name="Content Placeholder 2"/>
          <p:cNvSpPr>
            <a:spLocks noGrp="1"/>
          </p:cNvSpPr>
          <p:nvPr>
            <p:ph idx="1"/>
          </p:nvPr>
        </p:nvSpPr>
        <p:spPr/>
        <p:txBody>
          <a:bodyPr/>
          <a:lstStyle/>
          <a:p>
            <a:r>
              <a:rPr lang="en-GB" dirty="0"/>
              <a:t>Ask clear questions, avoiding leading or closed questions.</a:t>
            </a:r>
          </a:p>
          <a:p>
            <a:r>
              <a:rPr lang="en-GB" dirty="0"/>
              <a:t>Think about how much time is available for the interviews.</a:t>
            </a:r>
          </a:p>
          <a:p>
            <a:r>
              <a:rPr lang="en-GB" dirty="0"/>
              <a:t>Use plain language.</a:t>
            </a:r>
          </a:p>
          <a:p>
            <a:r>
              <a:rPr lang="en-GB" dirty="0"/>
              <a:t>Think about acceptable questions – not too personal/ sensitive/ controversial.</a:t>
            </a:r>
          </a:p>
          <a:p>
            <a:r>
              <a:rPr lang="en-GB" dirty="0"/>
              <a:t>Think about opening and closing questions.</a:t>
            </a:r>
          </a:p>
          <a:p>
            <a:r>
              <a:rPr lang="en-GB" dirty="0"/>
              <a:t>Pilot the interview schedule on willing members of the target population.</a:t>
            </a:r>
          </a:p>
          <a:p>
            <a:r>
              <a:rPr lang="en-GB" dirty="0"/>
              <a:t>Refine the interview schedule in response to feedback.</a:t>
            </a:r>
          </a:p>
          <a:p>
            <a:endParaRPr lang="en-GB" dirty="0"/>
          </a:p>
        </p:txBody>
      </p:sp>
    </p:spTree>
    <p:extLst>
      <p:ext uri="{BB962C8B-B14F-4D97-AF65-F5344CB8AC3E}">
        <p14:creationId xmlns:p14="http://schemas.microsoft.com/office/powerpoint/2010/main" val="3887370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1902</Words>
  <Application>Microsoft Office PowerPoint</Application>
  <PresentationFormat>Widescreen</PresentationFormat>
  <Paragraphs>150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Data Collection in Participatory Research</vt:lpstr>
      <vt:lpstr>Session aims</vt:lpstr>
      <vt:lpstr>Overview of differences between traditional and participatory data collection approaches</vt:lpstr>
      <vt:lpstr>Participatory approaches to collection of quantitative data: design</vt:lpstr>
      <vt:lpstr>Participatory approaches to collection of quantitative data: tools</vt:lpstr>
      <vt:lpstr>Participatory approaches to collection of quantitative data: tools</vt:lpstr>
      <vt:lpstr>Participatory approaches to collection of qualitative data: design</vt:lpstr>
      <vt:lpstr>Participatory approaches to collection of qualitative data: tools</vt:lpstr>
      <vt:lpstr>Tips for designing interview schedules </vt:lpstr>
      <vt:lpstr>Creative methods for data collection</vt:lpstr>
      <vt:lpstr>Visual methods</vt:lpstr>
      <vt:lpstr>Arts based methods</vt:lpstr>
      <vt:lpstr>Participatory theatre</vt:lpstr>
      <vt:lpstr>Participatory mapping</vt:lpstr>
      <vt:lpstr>Challenges of participatory approaches to data collection</vt:lpstr>
      <vt:lpstr>Example of participatory data collection</vt:lpstr>
      <vt:lpstr>Example of participatory data collection</vt:lpstr>
      <vt:lpstr>Example of participatory data collection</vt:lpstr>
      <vt:lpstr>Tips for practice</vt:lpstr>
      <vt:lpstr>Summary</vt:lpstr>
    </vt:vector>
  </TitlesOfParts>
  <Company>Leeds Beckett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Participatory Research Design</dc:title>
  <dc:creator>Bagnall, Anne-Marie</dc:creator>
  <cp:lastModifiedBy>Martha Gleeson</cp:lastModifiedBy>
  <cp:revision>52</cp:revision>
  <dcterms:created xsi:type="dcterms:W3CDTF">2020-02-24T10:50:24Z</dcterms:created>
  <dcterms:modified xsi:type="dcterms:W3CDTF">2021-04-14T09:44:57Z</dcterms:modified>
</cp:coreProperties>
</file>