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6" r:id="rId5"/>
    <p:sldId id="258" r:id="rId6"/>
    <p:sldId id="259" r:id="rId7"/>
    <p:sldId id="277" r:id="rId8"/>
    <p:sldId id="260" r:id="rId9"/>
    <p:sldId id="261" r:id="rId10"/>
    <p:sldId id="262" r:id="rId11"/>
    <p:sldId id="263" r:id="rId12"/>
    <p:sldId id="279" r:id="rId13"/>
    <p:sldId id="264" r:id="rId14"/>
    <p:sldId id="266" r:id="rId15"/>
    <p:sldId id="267" r:id="rId16"/>
    <p:sldId id="265" r:id="rId17"/>
    <p:sldId id="269" r:id="rId18"/>
    <p:sldId id="278" r:id="rId19"/>
    <p:sldId id="268"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632A6B-D4D6-476E-86BD-156F1C31D9E0}" v="2" dt="2021-04-14T09:46:23.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Gleeson" userId="d66092b4-a3b0-49d4-96e6-8926dd3e69a0" providerId="ADAL" clId="{23632A6B-D4D6-476E-86BD-156F1C31D9E0}"/>
    <pc:docChg chg="undo custSel modSld">
      <pc:chgData name="Martha Gleeson" userId="d66092b4-a3b0-49d4-96e6-8926dd3e69a0" providerId="ADAL" clId="{23632A6B-D4D6-476E-86BD-156F1C31D9E0}" dt="2021-04-14T09:46:57.962" v="10" actId="255"/>
      <pc:docMkLst>
        <pc:docMk/>
      </pc:docMkLst>
      <pc:sldChg chg="modSp mod">
        <pc:chgData name="Martha Gleeson" userId="d66092b4-a3b0-49d4-96e6-8926dd3e69a0" providerId="ADAL" clId="{23632A6B-D4D6-476E-86BD-156F1C31D9E0}" dt="2021-04-14T09:46:57.962" v="10" actId="255"/>
        <pc:sldMkLst>
          <pc:docMk/>
          <pc:sldMk cId="649422827" sldId="263"/>
        </pc:sldMkLst>
        <pc:graphicFrameChg chg="mod modGraphic">
          <ac:chgData name="Martha Gleeson" userId="d66092b4-a3b0-49d4-96e6-8926dd3e69a0" providerId="ADAL" clId="{23632A6B-D4D6-476E-86BD-156F1C31D9E0}" dt="2021-04-14T09:46:57.962" v="10" actId="255"/>
          <ac:graphicFrameMkLst>
            <pc:docMk/>
            <pc:sldMk cId="649422827" sldId="263"/>
            <ac:graphicFrameMk id="4" creationId="{FF12A42B-35C9-471D-B28A-10354AA05E1B}"/>
          </ac:graphicFrameMkLst>
        </pc:graphicFrameChg>
      </pc:sldChg>
      <pc:sldChg chg="modSp mod">
        <pc:chgData name="Martha Gleeson" userId="d66092b4-a3b0-49d4-96e6-8926dd3e69a0" providerId="ADAL" clId="{23632A6B-D4D6-476E-86BD-156F1C31D9E0}" dt="2021-04-14T09:45:25.595" v="0" actId="20577"/>
        <pc:sldMkLst>
          <pc:docMk/>
          <pc:sldMk cId="2406906124" sldId="276"/>
        </pc:sldMkLst>
        <pc:spChg chg="mod">
          <ac:chgData name="Martha Gleeson" userId="d66092b4-a3b0-49d4-96e6-8926dd3e69a0" providerId="ADAL" clId="{23632A6B-D4D6-476E-86BD-156F1C31D9E0}" dt="2021-04-14T09:45:25.595" v="0" actId="20577"/>
          <ac:spMkLst>
            <pc:docMk/>
            <pc:sldMk cId="2406906124" sldId="276"/>
            <ac:spMk id="3" creationId="{3250DB86-291F-4E06-A21E-9FDB7391FF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110F-BE92-479A-B275-0664EC51C8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1AF047-94FC-45D3-9C77-69A5E29B8D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FEFAF-2603-4DAF-B967-DDDEF07F495E}"/>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BFCBD6DE-C42D-446A-A532-23DB0542B5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85B168-1EE0-4C8D-83D3-DFE1CF1D02E6}"/>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375868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F96A-0F72-4634-90A9-15349BB937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299DD-D8BF-4959-B4D1-24F827F7EB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5BAFE4-8B96-41B4-874A-4ED247BAE9B7}"/>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4D7AF7A-B4EB-486B-B757-5F025CB7C5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3455496-B88D-4CB3-B539-A4A06C92B3E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046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0E907-9758-4269-835C-E885D68A84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B30731-DAD2-40A0-8221-5EF182C245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E8FC-522B-482C-9EB3-B1643DEFCCFD}"/>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1B753351-4709-4496-AE94-1FA42BE201E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672E7E-B3D0-481A-80B3-1D456B83A75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0345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981B-2874-4C48-AE41-7EE286182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73F1A0-8C7E-4216-8486-F3587015A4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917BA-009E-45E4-A59D-BE10B8B121C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EF38C0DC-7C67-45B7-B93E-79FC7312C1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5D33C21-39A0-4659-AF86-0C727DC44FF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6946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7ADF-3BEB-40BA-AD2E-9A17A6CBB6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87B38D-52EB-4FA3-9C7A-FC9680DB7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D4A682-7A40-492D-BAC4-4B2EAE8D884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8822503-1673-40B8-8B80-701D42AAC6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94C41A-5919-41DA-A446-ED0886E864E1}"/>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76097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1C14-39E7-4989-886A-863878EA52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3D7854-0331-441A-9F07-13FEED4992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C29502-6C6B-435B-A3C5-E73852CE08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3BEAE5-84CE-4B88-9A54-19DC87FAE3C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A3AE6B94-862D-40F0-BD25-CE5FD76C92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19848A-940E-41B3-875F-F51C7310CB49}"/>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63404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7D0B-D0A5-46B8-9317-080FA5E2A1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93EDEE-8BB4-43B3-A1C7-AE09AA260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53DF07-B3FF-453E-8D93-53CAEAE0A3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C8C201-854E-4418-AB60-486980A53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E7D033-168D-499F-9BE1-ED351278A7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A1EB9E-E52F-4C38-A565-0B5981972EE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8" name="Footer Placeholder 7">
            <a:extLst>
              <a:ext uri="{FF2B5EF4-FFF2-40B4-BE49-F238E27FC236}">
                <a16:creationId xmlns:a16="http://schemas.microsoft.com/office/drawing/2014/main" id="{65C2B161-6585-4BAF-B2A3-F78A57743B7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57C01FD-F6AD-40CD-A940-9502C0753384}"/>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5810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42CC-4D44-47F1-BB66-8EA5B5631E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3704BD-7450-4463-A0FC-3AD0928F98A5}"/>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4" name="Footer Placeholder 3">
            <a:extLst>
              <a:ext uri="{FF2B5EF4-FFF2-40B4-BE49-F238E27FC236}">
                <a16:creationId xmlns:a16="http://schemas.microsoft.com/office/drawing/2014/main" id="{A53B6C45-EC0B-4F0C-93EB-05917BDBECB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FB32AF6-BFA9-4D44-BEF1-8DB218C8126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2429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D32730-A4AE-4946-9293-FFE9F40F21A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3" name="Footer Placeholder 2">
            <a:extLst>
              <a:ext uri="{FF2B5EF4-FFF2-40B4-BE49-F238E27FC236}">
                <a16:creationId xmlns:a16="http://schemas.microsoft.com/office/drawing/2014/main" id="{F768DCAD-3B28-42D1-BD92-16EB7E39AA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4F52C60-56C7-4CC6-869B-8FBDB87EE295}"/>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46477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7327A-2C37-424F-9786-5FE59A94C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A7455B-E592-4826-8D95-FEB2C9E63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F4AA34-B91D-4BB5-8FF4-BBE6814D4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97D62-D1B0-4B45-9A1F-AEA5909DA012}"/>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5E371307-DAC6-4D4C-9BE9-575D798B01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2C50BCE-66AD-4CAD-9B1F-E520A617F86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11460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5575-EDF0-465C-BD9A-A9588134E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163D6D-6B8B-44C0-B9DD-0C6FAEB11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BD9D2F8-CE5A-4B32-9A78-14A641D00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690FA5-BC1B-46E1-B979-BB3340B5A960}"/>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1530FF7B-F8CC-47F1-9AB6-15D205CE74F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F8B5EFB-6A10-4A4D-9B0D-85875E887E3A}"/>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62831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E81E3D-DE0C-48DF-91C0-E73349BC2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EEB3C9-88DE-4B8E-BA21-5CDF50392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474FD-48BC-4C77-A3E3-9EDD3467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7F9F978F-6040-473F-9DC3-83527295D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47264AC-24B3-41BB-B5CD-395583AD6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F6C83-36EF-42CF-83FC-F93F966C9A9B}" type="slidenum">
              <a:rPr lang="en-GB" smtClean="0"/>
              <a:t>‹#›</a:t>
            </a:fld>
            <a:endParaRPr lang="en-GB" dirty="0"/>
          </a:p>
        </p:txBody>
      </p:sp>
    </p:spTree>
    <p:extLst>
      <p:ext uri="{BB962C8B-B14F-4D97-AF65-F5344CB8AC3E}">
        <p14:creationId xmlns:p14="http://schemas.microsoft.com/office/powerpoint/2010/main" val="95664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C07E-A92F-4D87-A4C9-AF11909D3AAE}"/>
              </a:ext>
            </a:extLst>
          </p:cNvPr>
          <p:cNvSpPr>
            <a:spLocks noGrp="1"/>
          </p:cNvSpPr>
          <p:nvPr>
            <p:ph type="ctrTitle"/>
          </p:nvPr>
        </p:nvSpPr>
        <p:spPr/>
        <p:txBody>
          <a:bodyPr/>
          <a:lstStyle/>
          <a:p>
            <a:r>
              <a:rPr lang="en-GB" b="1" dirty="0"/>
              <a:t>Participatory analysis </a:t>
            </a:r>
            <a:endParaRPr lang="en-GB" dirty="0"/>
          </a:p>
        </p:txBody>
      </p:sp>
    </p:spTree>
    <p:extLst>
      <p:ext uri="{BB962C8B-B14F-4D97-AF65-F5344CB8AC3E}">
        <p14:creationId xmlns:p14="http://schemas.microsoft.com/office/powerpoint/2010/main" val="220246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D627-23DE-4810-A666-E1F271430661}"/>
              </a:ext>
            </a:extLst>
          </p:cNvPr>
          <p:cNvSpPr>
            <a:spLocks noGrp="1"/>
          </p:cNvSpPr>
          <p:nvPr>
            <p:ph type="title"/>
          </p:nvPr>
        </p:nvSpPr>
        <p:spPr/>
        <p:txBody>
          <a:bodyPr/>
          <a:lstStyle/>
          <a:p>
            <a:r>
              <a:rPr lang="en-GB" b="1" dirty="0"/>
              <a:t>Example of quantitative participatory analysis</a:t>
            </a:r>
            <a:br>
              <a:rPr lang="en-GB" dirty="0"/>
            </a:br>
            <a:endParaRPr lang="en-GB" dirty="0"/>
          </a:p>
        </p:txBody>
      </p:sp>
      <p:sp>
        <p:nvSpPr>
          <p:cNvPr id="5" name="Content Placeholder 4">
            <a:extLst>
              <a:ext uri="{FF2B5EF4-FFF2-40B4-BE49-F238E27FC236}">
                <a16:creationId xmlns:a16="http://schemas.microsoft.com/office/drawing/2014/main" id="{8B4A39E5-AF3C-418C-9121-CD0FAFCAFEA2}"/>
              </a:ext>
            </a:extLst>
          </p:cNvPr>
          <p:cNvSpPr>
            <a:spLocks noGrp="1"/>
          </p:cNvSpPr>
          <p:nvPr>
            <p:ph idx="1"/>
          </p:nvPr>
        </p:nvSpPr>
        <p:spPr>
          <a:xfrm>
            <a:off x="838200" y="1291905"/>
            <a:ext cx="10515600" cy="4885058"/>
          </a:xfrm>
        </p:spPr>
        <p:txBody>
          <a:bodyPr>
            <a:normAutofit fontScale="62500" lnSpcReduction="20000"/>
          </a:bodyPr>
          <a:lstStyle/>
          <a:p>
            <a:r>
              <a:rPr lang="en-GB" dirty="0"/>
              <a:t>Binet et al (2019) - longitudinal study in Boston, USA as part of a consortium, which has a network of forty five community researchers, all with varying levels of experience. Resident researchers were paid $15 per hour. </a:t>
            </a:r>
          </a:p>
          <a:p>
            <a:pPr marL="0" indent="0">
              <a:buNone/>
            </a:pPr>
            <a:endParaRPr lang="en-GB" dirty="0"/>
          </a:p>
          <a:p>
            <a:r>
              <a:rPr lang="en-GB" dirty="0"/>
              <a:t>Using a collaborative workshop approach, led by the academics, hypotheses were generated with the resident researchers and community partners. These were used to guide the agenda for later workshops.  The analysis workshops introduced community members to the basics of data analysis and generated interpretations of descriptive statistics and outputs drawn from regression models, structural equation models and factor analyses. Academics conducted initial analyses of some of the data prior to delivering the analysis workshops with the resident researchers.  For example, the academics designed and conducted an exploratory factor analysis to test a hypothesis generated by the resident researchers.  The results of this were then presented to the community researchers for them to discuss, and this was used to inform a decision about how to conduct a confirmatory factor analysis. </a:t>
            </a:r>
          </a:p>
          <a:p>
            <a:pPr marL="0" indent="0">
              <a:buNone/>
            </a:pPr>
            <a:r>
              <a:rPr lang="en-GB" dirty="0"/>
              <a:t> </a:t>
            </a:r>
          </a:p>
          <a:p>
            <a:r>
              <a:rPr lang="en-GB" dirty="0"/>
              <a:t>All of the workshops were facilitated to include group activities, with guides developed in advance of the meetings, however the sessions also involved considerable improvisation by the academics in response to community researchers needs, as well as some preliminary analysis of the data set prior to the workshop meetings.  Binet et al (2019) also reflected that the processes they used in the workshops varied in effectiveness, and that they missed an opportunity to evaluate the resident researchers experiences of involvement. </a:t>
            </a:r>
          </a:p>
        </p:txBody>
      </p:sp>
    </p:spTree>
    <p:extLst>
      <p:ext uri="{BB962C8B-B14F-4D97-AF65-F5344CB8AC3E}">
        <p14:creationId xmlns:p14="http://schemas.microsoft.com/office/powerpoint/2010/main" val="101668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FF44-9277-495F-9A32-87BFAE0A93E7}"/>
              </a:ext>
            </a:extLst>
          </p:cNvPr>
          <p:cNvSpPr>
            <a:spLocks noGrp="1"/>
          </p:cNvSpPr>
          <p:nvPr>
            <p:ph type="title"/>
          </p:nvPr>
        </p:nvSpPr>
        <p:spPr/>
        <p:txBody>
          <a:bodyPr/>
          <a:lstStyle/>
          <a:p>
            <a:r>
              <a:rPr lang="en-GB" b="1" dirty="0"/>
              <a:t>Examples of qualitative participatory analysis in different project contexts</a:t>
            </a:r>
            <a:endParaRPr lang="en-GB" dirty="0"/>
          </a:p>
        </p:txBody>
      </p:sp>
      <p:graphicFrame>
        <p:nvGraphicFramePr>
          <p:cNvPr id="4" name="Content Placeholder 3">
            <a:extLst>
              <a:ext uri="{FF2B5EF4-FFF2-40B4-BE49-F238E27FC236}">
                <a16:creationId xmlns:a16="http://schemas.microsoft.com/office/drawing/2014/main" id="{FF12A42B-35C9-471D-B28A-10354AA05E1B}"/>
              </a:ext>
            </a:extLst>
          </p:cNvPr>
          <p:cNvGraphicFramePr>
            <a:graphicFrameLocks noGrp="1"/>
          </p:cNvGraphicFramePr>
          <p:nvPr>
            <p:ph idx="1"/>
            <p:extLst>
              <p:ext uri="{D42A27DB-BD31-4B8C-83A1-F6EECF244321}">
                <p14:modId xmlns:p14="http://schemas.microsoft.com/office/powerpoint/2010/main" val="3559591606"/>
              </p:ext>
            </p:extLst>
          </p:nvPr>
        </p:nvGraphicFramePr>
        <p:xfrm>
          <a:off x="838200" y="1770077"/>
          <a:ext cx="9698371" cy="4613945"/>
        </p:xfrm>
        <a:graphic>
          <a:graphicData uri="http://schemas.openxmlformats.org/drawingml/2006/table">
            <a:tbl>
              <a:tblPr firstRow="1" firstCol="1" bandRow="1">
                <a:tableStyleId>{5C22544A-7EE6-4342-B048-85BDC9FD1C3A}</a:tableStyleId>
              </a:tblPr>
              <a:tblGrid>
                <a:gridCol w="2365617">
                  <a:extLst>
                    <a:ext uri="{9D8B030D-6E8A-4147-A177-3AD203B41FA5}">
                      <a16:colId xmlns:a16="http://schemas.microsoft.com/office/drawing/2014/main" val="2116698756"/>
                    </a:ext>
                  </a:extLst>
                </a:gridCol>
                <a:gridCol w="7332754">
                  <a:extLst>
                    <a:ext uri="{9D8B030D-6E8A-4147-A177-3AD203B41FA5}">
                      <a16:colId xmlns:a16="http://schemas.microsoft.com/office/drawing/2014/main" val="2513858518"/>
                    </a:ext>
                  </a:extLst>
                </a:gridCol>
              </a:tblGrid>
              <a:tr h="318000">
                <a:tc>
                  <a:txBody>
                    <a:bodyPr/>
                    <a:lstStyle/>
                    <a:p>
                      <a:pPr>
                        <a:lnSpc>
                          <a:spcPct val="107000"/>
                        </a:lnSpc>
                        <a:spcAft>
                          <a:spcPts val="0"/>
                        </a:spcAft>
                      </a:pPr>
                      <a:r>
                        <a:rPr lang="en-GB" sz="2000" dirty="0">
                          <a:effectLst/>
                        </a:rPr>
                        <a:t>Project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Analysis approach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3778850"/>
                  </a:ext>
                </a:extLst>
              </a:tr>
              <a:tr h="4295945">
                <a:tc>
                  <a:txBody>
                    <a:bodyPr/>
                    <a:lstStyle/>
                    <a:p>
                      <a:pPr>
                        <a:lnSpc>
                          <a:spcPct val="107000"/>
                        </a:lnSpc>
                        <a:spcAft>
                          <a:spcPts val="0"/>
                        </a:spcAft>
                      </a:pPr>
                      <a:r>
                        <a:rPr lang="en-GB" sz="2000" dirty="0">
                          <a:effectLst/>
                        </a:rPr>
                        <a:t>Researching Our Lives </a:t>
                      </a:r>
                    </a:p>
                    <a:p>
                      <a:pPr>
                        <a:lnSpc>
                          <a:spcPct val="107000"/>
                        </a:lnSpc>
                        <a:spcAft>
                          <a:spcPts val="0"/>
                        </a:spcAft>
                      </a:pPr>
                      <a:r>
                        <a:rPr lang="en-GB" sz="2000" dirty="0">
                          <a:effectLst/>
                        </a:rPr>
                        <a:t> </a:t>
                      </a:r>
                    </a:p>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Early school leavers in Ireland were trained in the voice-centred relational method to enable them to collaboratively analyse interview transcripts. </a:t>
                      </a:r>
                    </a:p>
                    <a:p>
                      <a:pPr>
                        <a:lnSpc>
                          <a:spcPct val="107000"/>
                        </a:lnSpc>
                        <a:spcAft>
                          <a:spcPts val="0"/>
                        </a:spcAft>
                      </a:pPr>
                      <a:endParaRPr lang="en-GB" sz="2000" dirty="0">
                        <a:effectLst/>
                      </a:endParaRPr>
                    </a:p>
                    <a:p>
                      <a:pPr>
                        <a:lnSpc>
                          <a:spcPct val="107000"/>
                        </a:lnSpc>
                        <a:spcAft>
                          <a:spcPts val="0"/>
                        </a:spcAft>
                      </a:pPr>
                      <a:r>
                        <a:rPr lang="en-GB" sz="2000" dirty="0">
                          <a:effectLst/>
                        </a:rPr>
                        <a:t>Participants were required to learn about listening to the voice telling the story when they were looking at interview transcripts. They worked on the transcripts in teams and pairs.  The teenagers were able to correct inaccuracies, fill in gaps and add to the analysis.  They described the process as tedious and time-consuming and according to the professional researcher, tended to forget their own role as story-tellers and participants, instead focusing upon other teenagers who were disadvantaged (Byrne et al 2009).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3033654"/>
                  </a:ext>
                </a:extLst>
              </a:tr>
            </a:tbl>
          </a:graphicData>
        </a:graphic>
      </p:graphicFrame>
    </p:spTree>
    <p:extLst>
      <p:ext uri="{BB962C8B-B14F-4D97-AF65-F5344CB8AC3E}">
        <p14:creationId xmlns:p14="http://schemas.microsoft.com/office/powerpoint/2010/main" val="64942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FF44-9277-495F-9A32-87BFAE0A93E7}"/>
              </a:ext>
            </a:extLst>
          </p:cNvPr>
          <p:cNvSpPr>
            <a:spLocks noGrp="1"/>
          </p:cNvSpPr>
          <p:nvPr>
            <p:ph type="title"/>
          </p:nvPr>
        </p:nvSpPr>
        <p:spPr/>
        <p:txBody>
          <a:bodyPr/>
          <a:lstStyle/>
          <a:p>
            <a:r>
              <a:rPr lang="en-GB" b="1" dirty="0"/>
              <a:t>Examples of qualitative participatory analysis in different project contexts</a:t>
            </a:r>
            <a:endParaRPr lang="en-GB" dirty="0"/>
          </a:p>
        </p:txBody>
      </p:sp>
      <p:graphicFrame>
        <p:nvGraphicFramePr>
          <p:cNvPr id="4" name="Content Placeholder 3">
            <a:extLst>
              <a:ext uri="{FF2B5EF4-FFF2-40B4-BE49-F238E27FC236}">
                <a16:creationId xmlns:a16="http://schemas.microsoft.com/office/drawing/2014/main" id="{FF12A42B-35C9-471D-B28A-10354AA05E1B}"/>
              </a:ext>
            </a:extLst>
          </p:cNvPr>
          <p:cNvGraphicFramePr>
            <a:graphicFrameLocks noGrp="1"/>
          </p:cNvGraphicFramePr>
          <p:nvPr>
            <p:ph idx="1"/>
            <p:extLst>
              <p:ext uri="{D42A27DB-BD31-4B8C-83A1-F6EECF244321}">
                <p14:modId xmlns:p14="http://schemas.microsoft.com/office/powerpoint/2010/main" val="3442136719"/>
              </p:ext>
            </p:extLst>
          </p:nvPr>
        </p:nvGraphicFramePr>
        <p:xfrm>
          <a:off x="838200" y="1770077"/>
          <a:ext cx="9698371" cy="3564882"/>
        </p:xfrm>
        <a:graphic>
          <a:graphicData uri="http://schemas.openxmlformats.org/drawingml/2006/table">
            <a:tbl>
              <a:tblPr firstRow="1" firstCol="1" bandRow="1">
                <a:tableStyleId>{5C22544A-7EE6-4342-B048-85BDC9FD1C3A}</a:tableStyleId>
              </a:tblPr>
              <a:tblGrid>
                <a:gridCol w="2365617">
                  <a:extLst>
                    <a:ext uri="{9D8B030D-6E8A-4147-A177-3AD203B41FA5}">
                      <a16:colId xmlns:a16="http://schemas.microsoft.com/office/drawing/2014/main" val="2116698756"/>
                    </a:ext>
                  </a:extLst>
                </a:gridCol>
                <a:gridCol w="7332754">
                  <a:extLst>
                    <a:ext uri="{9D8B030D-6E8A-4147-A177-3AD203B41FA5}">
                      <a16:colId xmlns:a16="http://schemas.microsoft.com/office/drawing/2014/main" val="2513858518"/>
                    </a:ext>
                  </a:extLst>
                </a:gridCol>
              </a:tblGrid>
              <a:tr h="318000">
                <a:tc>
                  <a:txBody>
                    <a:bodyPr/>
                    <a:lstStyle/>
                    <a:p>
                      <a:pPr>
                        <a:lnSpc>
                          <a:spcPct val="107000"/>
                        </a:lnSpc>
                        <a:spcAft>
                          <a:spcPts val="0"/>
                        </a:spcAft>
                      </a:pPr>
                      <a:r>
                        <a:rPr lang="en-GB" sz="2000" dirty="0">
                          <a:effectLst/>
                        </a:rPr>
                        <a:t>Project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Analysis approach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3778850"/>
                  </a:ext>
                </a:extLst>
              </a:tr>
              <a:tr h="1981611">
                <a:tc>
                  <a:txBody>
                    <a:bodyPr/>
                    <a:lstStyle/>
                    <a:p>
                      <a:pPr>
                        <a:lnSpc>
                          <a:spcPct val="107000"/>
                        </a:lnSpc>
                        <a:spcAft>
                          <a:spcPts val="0"/>
                        </a:spcAft>
                      </a:pPr>
                      <a:r>
                        <a:rPr lang="en-GB" sz="2000" dirty="0">
                          <a:effectLst/>
                        </a:rPr>
                        <a:t>Makes Me Mad Project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In a participatory action research project, Cahill (2007) worked with six urban young women of colour.  The data was in the form of written contributions (journals) from the young women, who then self-analysed their reflections.  This made the coding complex, and difficult and the young women were already being reflexive and analytical in collectively discussing their contributions. There were disagreements, emotions and discussions about representation and misrepresentation. The young women described the analysis as a struggle in their attempts to make the invisible, visible to produce new knowledge.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233233"/>
                  </a:ext>
                </a:extLst>
              </a:tr>
            </a:tbl>
          </a:graphicData>
        </a:graphic>
      </p:graphicFrame>
    </p:spTree>
    <p:extLst>
      <p:ext uri="{BB962C8B-B14F-4D97-AF65-F5344CB8AC3E}">
        <p14:creationId xmlns:p14="http://schemas.microsoft.com/office/powerpoint/2010/main" val="33482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DBD-D166-4392-8E8C-5005EDE3C292}"/>
              </a:ext>
            </a:extLst>
          </p:cNvPr>
          <p:cNvSpPr>
            <a:spLocks noGrp="1"/>
          </p:cNvSpPr>
          <p:nvPr>
            <p:ph type="title"/>
          </p:nvPr>
        </p:nvSpPr>
        <p:spPr/>
        <p:txBody>
          <a:bodyPr/>
          <a:lstStyle/>
          <a:p>
            <a:r>
              <a:rPr lang="en-GB" b="1" dirty="0"/>
              <a:t>Examples of qualitative participatory analysis in different project contexts</a:t>
            </a:r>
            <a:endParaRPr lang="en-GB" dirty="0"/>
          </a:p>
        </p:txBody>
      </p:sp>
      <p:graphicFrame>
        <p:nvGraphicFramePr>
          <p:cNvPr id="4" name="Content Placeholder 3">
            <a:extLst>
              <a:ext uri="{FF2B5EF4-FFF2-40B4-BE49-F238E27FC236}">
                <a16:creationId xmlns:a16="http://schemas.microsoft.com/office/drawing/2014/main" id="{74F373AC-8FA2-4E81-901E-1DA87C817122}"/>
              </a:ext>
            </a:extLst>
          </p:cNvPr>
          <p:cNvGraphicFramePr>
            <a:graphicFrameLocks noGrp="1"/>
          </p:cNvGraphicFramePr>
          <p:nvPr>
            <p:ph idx="1"/>
            <p:extLst>
              <p:ext uri="{D42A27DB-BD31-4B8C-83A1-F6EECF244321}">
                <p14:modId xmlns:p14="http://schemas.microsoft.com/office/powerpoint/2010/main" val="2967225902"/>
              </p:ext>
            </p:extLst>
          </p:nvPr>
        </p:nvGraphicFramePr>
        <p:xfrm>
          <a:off x="1213607" y="1690688"/>
          <a:ext cx="9764785" cy="4012528"/>
        </p:xfrm>
        <a:graphic>
          <a:graphicData uri="http://schemas.openxmlformats.org/drawingml/2006/table">
            <a:tbl>
              <a:tblPr firstRow="1" firstCol="1" bandRow="1">
                <a:tableStyleId>{5C22544A-7EE6-4342-B048-85BDC9FD1C3A}</a:tableStyleId>
              </a:tblPr>
              <a:tblGrid>
                <a:gridCol w="2625484">
                  <a:extLst>
                    <a:ext uri="{9D8B030D-6E8A-4147-A177-3AD203B41FA5}">
                      <a16:colId xmlns:a16="http://schemas.microsoft.com/office/drawing/2014/main" val="311098759"/>
                    </a:ext>
                  </a:extLst>
                </a:gridCol>
                <a:gridCol w="7139301">
                  <a:extLst>
                    <a:ext uri="{9D8B030D-6E8A-4147-A177-3AD203B41FA5}">
                      <a16:colId xmlns:a16="http://schemas.microsoft.com/office/drawing/2014/main" val="2565257059"/>
                    </a:ext>
                  </a:extLst>
                </a:gridCol>
              </a:tblGrid>
              <a:tr h="238322">
                <a:tc>
                  <a:txBody>
                    <a:bodyPr/>
                    <a:lstStyle/>
                    <a:p>
                      <a:pPr>
                        <a:lnSpc>
                          <a:spcPct val="107000"/>
                        </a:lnSpc>
                        <a:spcAft>
                          <a:spcPts val="0"/>
                        </a:spcAft>
                      </a:pPr>
                      <a:r>
                        <a:rPr lang="en-GB" sz="1600" dirty="0">
                          <a:effectLst/>
                        </a:rPr>
                        <a:t>Project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a:lnSpc>
                          <a:spcPct val="107000"/>
                        </a:lnSpc>
                        <a:spcAft>
                          <a:spcPts val="0"/>
                        </a:spcAft>
                      </a:pPr>
                      <a:r>
                        <a:rPr lang="en-GB" sz="1600" dirty="0">
                          <a:effectLst/>
                        </a:rPr>
                        <a:t>Analysis approach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3703525879"/>
                  </a:ext>
                </a:extLst>
              </a:tr>
              <a:tr h="3763227">
                <a:tc>
                  <a:txBody>
                    <a:bodyPr/>
                    <a:lstStyle/>
                    <a:p>
                      <a:pPr>
                        <a:lnSpc>
                          <a:spcPct val="107000"/>
                        </a:lnSpc>
                        <a:spcAft>
                          <a:spcPts val="0"/>
                        </a:spcAft>
                      </a:pPr>
                      <a:r>
                        <a:rPr lang="en-GB" sz="1600" dirty="0">
                          <a:effectLst/>
                        </a:rPr>
                        <a:t>Patient-User Involvement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a:lnSpc>
                          <a:spcPct val="107000"/>
                        </a:lnSpc>
                        <a:spcAft>
                          <a:spcPts val="0"/>
                        </a:spcAft>
                      </a:pPr>
                      <a:r>
                        <a:rPr lang="en-GB" sz="1600" dirty="0">
                          <a:effectLst/>
                        </a:rPr>
                        <a:t>Locock et al (2019) aimed to extend patient involvement in research to the process of analysis, attempting to explore what this would bring to studies about young people with depression and people with experiences of stroke. The research team led the interviews and analysed the data therefore this was not a CBPR project by design. The team then ran two one-day workshops with people who had experience as patients/service users/carers.  The training involved content on how to analyse interviews, as well as how the data could be used to improve care.  Lay researchers identified the same themes as the professional researchers, as well as some details that had been missed.  However, their feedback was that reading large amounts of text was not the most positive use of their time and experience.  They recommended that in the future, they could meet with researchers at the start of any analysis to discuss their ideas about what to look out for.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2221517293"/>
                  </a:ext>
                </a:extLst>
              </a:tr>
            </a:tbl>
          </a:graphicData>
        </a:graphic>
      </p:graphicFrame>
    </p:spTree>
    <p:extLst>
      <p:ext uri="{BB962C8B-B14F-4D97-AF65-F5344CB8AC3E}">
        <p14:creationId xmlns:p14="http://schemas.microsoft.com/office/powerpoint/2010/main" val="79396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5269-CD74-4F0D-9EA4-E454A2464F22}"/>
              </a:ext>
            </a:extLst>
          </p:cNvPr>
          <p:cNvSpPr>
            <a:spLocks noGrp="1"/>
          </p:cNvSpPr>
          <p:nvPr>
            <p:ph type="title"/>
          </p:nvPr>
        </p:nvSpPr>
        <p:spPr/>
        <p:txBody>
          <a:bodyPr/>
          <a:lstStyle/>
          <a:p>
            <a:r>
              <a:rPr lang="en-GB" dirty="0"/>
              <a:t>Challenges of participatory analysis </a:t>
            </a:r>
          </a:p>
        </p:txBody>
      </p:sp>
      <p:sp>
        <p:nvSpPr>
          <p:cNvPr id="3" name="Content Placeholder 2">
            <a:extLst>
              <a:ext uri="{FF2B5EF4-FFF2-40B4-BE49-F238E27FC236}">
                <a16:creationId xmlns:a16="http://schemas.microsoft.com/office/drawing/2014/main" id="{1C73DAD8-633F-4DD7-9887-C630B0392B75}"/>
              </a:ext>
            </a:extLst>
          </p:cNvPr>
          <p:cNvSpPr>
            <a:spLocks noGrp="1"/>
          </p:cNvSpPr>
          <p:nvPr>
            <p:ph idx="1"/>
          </p:nvPr>
        </p:nvSpPr>
        <p:spPr/>
        <p:txBody>
          <a:bodyPr>
            <a:normAutofit fontScale="92500" lnSpcReduction="10000"/>
          </a:bodyPr>
          <a:lstStyle/>
          <a:p>
            <a:r>
              <a:rPr lang="en-GB" dirty="0"/>
              <a:t>Binet et al (2019) found very little practical guidance in the literature (academic and non-academic) for how to facilitate the collaborative analysis of quantitative data. </a:t>
            </a:r>
          </a:p>
          <a:p>
            <a:pPr marL="0" indent="0">
              <a:buNone/>
            </a:pPr>
            <a:endParaRPr lang="en-GB" dirty="0"/>
          </a:p>
          <a:p>
            <a:r>
              <a:rPr lang="en-GB" dirty="0"/>
              <a:t>Nind (2011) suggests that there are likely to be areas of analysis that remain inaccessible to community members.</a:t>
            </a:r>
          </a:p>
          <a:p>
            <a:endParaRPr lang="en-GB" dirty="0"/>
          </a:p>
          <a:p>
            <a:r>
              <a:rPr lang="en-GB" dirty="0"/>
              <a:t>Jackson (2008) argues that data analysis is one of the key skills held by professional researchers therefore, when academics work with community members in participatory projects, the analysis stage tends to be one of the last areas to be opened up for participation. </a:t>
            </a:r>
          </a:p>
          <a:p>
            <a:endParaRPr lang="en-GB" dirty="0"/>
          </a:p>
        </p:txBody>
      </p:sp>
    </p:spTree>
    <p:extLst>
      <p:ext uri="{BB962C8B-B14F-4D97-AF65-F5344CB8AC3E}">
        <p14:creationId xmlns:p14="http://schemas.microsoft.com/office/powerpoint/2010/main" val="202570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F7134-FE01-4B5F-9674-CED3B871FAFD}"/>
              </a:ext>
            </a:extLst>
          </p:cNvPr>
          <p:cNvSpPr>
            <a:spLocks noGrp="1"/>
          </p:cNvSpPr>
          <p:nvPr>
            <p:ph type="title"/>
          </p:nvPr>
        </p:nvSpPr>
        <p:spPr/>
        <p:txBody>
          <a:bodyPr/>
          <a:lstStyle/>
          <a:p>
            <a:r>
              <a:rPr lang="en-GB" dirty="0"/>
              <a:t>Challenges of participatory analysis </a:t>
            </a:r>
          </a:p>
        </p:txBody>
      </p:sp>
      <p:sp>
        <p:nvSpPr>
          <p:cNvPr id="3" name="Content Placeholder 2">
            <a:extLst>
              <a:ext uri="{FF2B5EF4-FFF2-40B4-BE49-F238E27FC236}">
                <a16:creationId xmlns:a16="http://schemas.microsoft.com/office/drawing/2014/main" id="{7D18FFBD-339A-4427-9D75-1B9CF0F33F2B}"/>
              </a:ext>
            </a:extLst>
          </p:cNvPr>
          <p:cNvSpPr>
            <a:spLocks noGrp="1"/>
          </p:cNvSpPr>
          <p:nvPr>
            <p:ph idx="1"/>
          </p:nvPr>
        </p:nvSpPr>
        <p:spPr/>
        <p:txBody>
          <a:bodyPr>
            <a:normAutofit/>
          </a:bodyPr>
          <a:lstStyle/>
          <a:p>
            <a:r>
              <a:rPr lang="en-GB" dirty="0"/>
              <a:t>Franz (2013) writes about the challenges within participatory analysis when lay researchers are presented with large amounts of raw data, because this is difficult to make sense of.  She therefore frames raw data as a barrier to participation in analysis. </a:t>
            </a:r>
          </a:p>
          <a:p>
            <a:r>
              <a:rPr lang="en-GB" dirty="0"/>
              <a:t>Some researchers also express concerns that community members involved in analysis will place too much emphasis upon their own experiences, however, researchers also bring their own biases and views of what is important (Locock et al 2019). </a:t>
            </a:r>
          </a:p>
          <a:p>
            <a:r>
              <a:rPr lang="en-GB" dirty="0"/>
              <a:t>In each instance different technical issues are likely to emerge in relation to conducting participatory analysis (Cahill 2007). </a:t>
            </a:r>
          </a:p>
          <a:p>
            <a:endParaRPr lang="en-GB" dirty="0"/>
          </a:p>
        </p:txBody>
      </p:sp>
    </p:spTree>
    <p:extLst>
      <p:ext uri="{BB962C8B-B14F-4D97-AF65-F5344CB8AC3E}">
        <p14:creationId xmlns:p14="http://schemas.microsoft.com/office/powerpoint/2010/main" val="84598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BEA5-B76A-470C-8F30-A7F2037E021E}"/>
              </a:ext>
            </a:extLst>
          </p:cNvPr>
          <p:cNvSpPr>
            <a:spLocks noGrp="1"/>
          </p:cNvSpPr>
          <p:nvPr>
            <p:ph type="title"/>
          </p:nvPr>
        </p:nvSpPr>
        <p:spPr/>
        <p:txBody>
          <a:bodyPr/>
          <a:lstStyle/>
          <a:p>
            <a:r>
              <a:rPr lang="en-GB" b="1" dirty="0"/>
              <a:t>The limitations of participatory analysis  </a:t>
            </a:r>
            <a:r>
              <a:rPr lang="en-GB" sz="3200" b="1" dirty="0"/>
              <a:t>(adapted from Jackson 2008)</a:t>
            </a:r>
            <a:endParaRPr lang="en-GB" dirty="0"/>
          </a:p>
        </p:txBody>
      </p:sp>
      <p:sp>
        <p:nvSpPr>
          <p:cNvPr id="6" name="Content Placeholder 5">
            <a:extLst>
              <a:ext uri="{FF2B5EF4-FFF2-40B4-BE49-F238E27FC236}">
                <a16:creationId xmlns:a16="http://schemas.microsoft.com/office/drawing/2014/main" id="{7B9BFADC-B1D9-4233-BEC3-25D2BF443E0C}"/>
              </a:ext>
            </a:extLst>
          </p:cNvPr>
          <p:cNvSpPr>
            <a:spLocks noGrp="1"/>
          </p:cNvSpPr>
          <p:nvPr>
            <p:ph idx="1"/>
          </p:nvPr>
        </p:nvSpPr>
        <p:spPr/>
        <p:txBody>
          <a:bodyPr>
            <a:normAutofit fontScale="62500" lnSpcReduction="20000"/>
          </a:bodyPr>
          <a:lstStyle/>
          <a:p>
            <a:pPr marL="342900" lvl="0" indent="-342900">
              <a:lnSpc>
                <a:spcPct val="107000"/>
              </a:lnSpc>
              <a:spcAft>
                <a:spcPts val="0"/>
              </a:spcAft>
              <a:buFont typeface="Symbol" panose="05050102010706020507" pitchFamily="18" charset="2"/>
              <a:buChar char=""/>
            </a:pPr>
            <a:r>
              <a:rPr lang="en-GB" dirty="0"/>
              <a:t>Usually requires an expert researcher/academic to lead the process. </a:t>
            </a:r>
          </a:p>
          <a:p>
            <a:pPr marL="457200">
              <a:lnSpc>
                <a:spcPct val="107000"/>
              </a:lnSpc>
              <a:spcAft>
                <a:spcPts val="0"/>
              </a:spcAft>
            </a:pPr>
            <a:endParaRPr lang="en-GB" dirty="0"/>
          </a:p>
          <a:p>
            <a:pPr marL="342900" lvl="0" indent="-342900">
              <a:lnSpc>
                <a:spcPct val="107000"/>
              </a:lnSpc>
              <a:spcAft>
                <a:spcPts val="0"/>
              </a:spcAft>
              <a:buFont typeface="Symbol" panose="05050102010706020507" pitchFamily="18" charset="2"/>
              <a:buChar char=""/>
            </a:pPr>
            <a:r>
              <a:rPr lang="en-GB" dirty="0"/>
              <a:t>Expert researcher needs skills to facilitate the process. </a:t>
            </a:r>
          </a:p>
          <a:p>
            <a:pPr indent="0">
              <a:lnSpc>
                <a:spcPct val="107000"/>
              </a:lnSpc>
              <a:spcAft>
                <a:spcPts val="0"/>
              </a:spcAft>
              <a:buNone/>
            </a:pPr>
            <a:endParaRPr lang="en-GB" dirty="0"/>
          </a:p>
          <a:p>
            <a:pPr marL="342900" lvl="0" indent="-342900">
              <a:lnSpc>
                <a:spcPct val="107000"/>
              </a:lnSpc>
              <a:spcAft>
                <a:spcPts val="0"/>
              </a:spcAft>
              <a:buFont typeface="Symbol" panose="05050102010706020507" pitchFamily="18" charset="2"/>
              <a:buChar char=""/>
            </a:pPr>
            <a:r>
              <a:rPr lang="en-GB" dirty="0"/>
              <a:t>Lay researchers/stakeholders are expected to ‘make sense of the data’.</a:t>
            </a:r>
          </a:p>
          <a:p>
            <a:pPr indent="0">
              <a:lnSpc>
                <a:spcPct val="107000"/>
              </a:lnSpc>
              <a:spcAft>
                <a:spcPts val="0"/>
              </a:spcAft>
              <a:buNone/>
            </a:pPr>
            <a:endParaRPr lang="en-GB" dirty="0"/>
          </a:p>
          <a:p>
            <a:pPr marL="342900" lvl="0" indent="-342900">
              <a:lnSpc>
                <a:spcPct val="107000"/>
              </a:lnSpc>
              <a:spcAft>
                <a:spcPts val="0"/>
              </a:spcAft>
              <a:buFont typeface="Symbol" panose="05050102010706020507" pitchFamily="18" charset="2"/>
              <a:buChar char=""/>
            </a:pPr>
            <a:r>
              <a:rPr lang="en-GB" dirty="0"/>
              <a:t>The process is time-consuming, especially if there are large numbers of people/organisations and community members involved. Additional time is likely to be needed to conduct ‘deeper’ analysis, for example to produce sub-themes in qualitative projects. </a:t>
            </a:r>
          </a:p>
          <a:p>
            <a:pPr indent="0">
              <a:lnSpc>
                <a:spcPct val="107000"/>
              </a:lnSpc>
              <a:spcAft>
                <a:spcPts val="0"/>
              </a:spcAft>
              <a:buNone/>
            </a:pPr>
            <a:endParaRPr lang="en-GB" dirty="0"/>
          </a:p>
          <a:p>
            <a:pPr marL="342900" lvl="0" indent="-342900">
              <a:lnSpc>
                <a:spcPct val="107000"/>
              </a:lnSpc>
              <a:spcAft>
                <a:spcPts val="0"/>
              </a:spcAft>
              <a:buFont typeface="Symbol" panose="05050102010706020507" pitchFamily="18" charset="2"/>
              <a:buChar char=""/>
            </a:pPr>
            <a:r>
              <a:rPr lang="en-GB" dirty="0"/>
              <a:t>Capacity building may not result from such approaches – can lay researchers manage the analysis process on their own for other projects, if they are involved in just one participatory model? </a:t>
            </a:r>
          </a:p>
          <a:p>
            <a:pPr marL="0" indent="0">
              <a:lnSpc>
                <a:spcPct val="107000"/>
              </a:lnSpc>
              <a:spcAft>
                <a:spcPts val="0"/>
              </a:spcAft>
              <a:buNone/>
            </a:pPr>
            <a:endParaRPr lang="en-GB" dirty="0"/>
          </a:p>
        </p:txBody>
      </p:sp>
    </p:spTree>
    <p:extLst>
      <p:ext uri="{BB962C8B-B14F-4D97-AF65-F5344CB8AC3E}">
        <p14:creationId xmlns:p14="http://schemas.microsoft.com/office/powerpoint/2010/main" val="4110225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D17-7B1B-4DDA-AD9A-67B7D7FB545A}"/>
              </a:ext>
            </a:extLst>
          </p:cNvPr>
          <p:cNvSpPr>
            <a:spLocks noGrp="1"/>
          </p:cNvSpPr>
          <p:nvPr>
            <p:ph type="title"/>
          </p:nvPr>
        </p:nvSpPr>
        <p:spPr/>
        <p:txBody>
          <a:bodyPr/>
          <a:lstStyle/>
          <a:p>
            <a:r>
              <a:rPr lang="en-GB" dirty="0"/>
              <a:t>Being inclusive…</a:t>
            </a:r>
          </a:p>
        </p:txBody>
      </p:sp>
      <p:sp>
        <p:nvSpPr>
          <p:cNvPr id="3" name="Content Placeholder 2">
            <a:extLst>
              <a:ext uri="{FF2B5EF4-FFF2-40B4-BE49-F238E27FC236}">
                <a16:creationId xmlns:a16="http://schemas.microsoft.com/office/drawing/2014/main" id="{DB09DA03-69DD-400B-8E41-1F9D5467EBAB}"/>
              </a:ext>
            </a:extLst>
          </p:cNvPr>
          <p:cNvSpPr>
            <a:spLocks noGrp="1"/>
          </p:cNvSpPr>
          <p:nvPr>
            <p:ph idx="1"/>
          </p:nvPr>
        </p:nvSpPr>
        <p:spPr>
          <a:xfrm>
            <a:off x="838200" y="1493240"/>
            <a:ext cx="10515600" cy="4683723"/>
          </a:xfrm>
        </p:spPr>
        <p:txBody>
          <a:bodyPr>
            <a:normAutofit fontScale="92500" lnSpcReduction="10000"/>
          </a:bodyPr>
          <a:lstStyle/>
          <a:p>
            <a:r>
              <a:rPr lang="en-GB" dirty="0"/>
              <a:t>Stevenson (2014) argues that to be inclusive when doing participatory analysis requires researchers in university-based contexts to reject the idea that only they can understand, build and own theory because co-researchers from other contexts do have the ability to acquire these skills.  She also argues that university-based researchers need to be flexible in their approaches, because examples published in the literature are usually not generalizable. </a:t>
            </a:r>
          </a:p>
          <a:p>
            <a:r>
              <a:rPr lang="en-GB" dirty="0"/>
              <a:t>Jackson (2008) notes that professionals and those with experience of research can tend to dominate in any group discussion about analysis, so she argues that if all partners are committed to the principles of inclusion, then they should work together to create a positive and supportive atmosphere as a way to enable participation and ensure that all of those involved listen to each other. </a:t>
            </a:r>
          </a:p>
        </p:txBody>
      </p:sp>
    </p:spTree>
    <p:extLst>
      <p:ext uri="{BB962C8B-B14F-4D97-AF65-F5344CB8AC3E}">
        <p14:creationId xmlns:p14="http://schemas.microsoft.com/office/powerpoint/2010/main" val="388370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D17-7B1B-4DDA-AD9A-67B7D7FB545A}"/>
              </a:ext>
            </a:extLst>
          </p:cNvPr>
          <p:cNvSpPr>
            <a:spLocks noGrp="1"/>
          </p:cNvSpPr>
          <p:nvPr>
            <p:ph type="title"/>
          </p:nvPr>
        </p:nvSpPr>
        <p:spPr/>
        <p:txBody>
          <a:bodyPr/>
          <a:lstStyle/>
          <a:p>
            <a:r>
              <a:rPr lang="en-GB" dirty="0"/>
              <a:t>Being inclusive…</a:t>
            </a:r>
          </a:p>
        </p:txBody>
      </p:sp>
      <p:sp>
        <p:nvSpPr>
          <p:cNvPr id="3" name="Content Placeholder 2">
            <a:extLst>
              <a:ext uri="{FF2B5EF4-FFF2-40B4-BE49-F238E27FC236}">
                <a16:creationId xmlns:a16="http://schemas.microsoft.com/office/drawing/2014/main" id="{DB09DA03-69DD-400B-8E41-1F9D5467EBAB}"/>
              </a:ext>
            </a:extLst>
          </p:cNvPr>
          <p:cNvSpPr>
            <a:spLocks noGrp="1"/>
          </p:cNvSpPr>
          <p:nvPr>
            <p:ph idx="1"/>
          </p:nvPr>
        </p:nvSpPr>
        <p:spPr>
          <a:xfrm>
            <a:off x="838200" y="1493240"/>
            <a:ext cx="10515600" cy="4683723"/>
          </a:xfrm>
        </p:spPr>
        <p:txBody>
          <a:bodyPr>
            <a:normAutofit/>
          </a:bodyPr>
          <a:lstStyle/>
          <a:p>
            <a:r>
              <a:rPr lang="en-GB" dirty="0"/>
              <a:t>Franz (2013) offers the model of holding a ‘data party’ as a way to tackle some of the potential barriers to participation.  </a:t>
            </a:r>
          </a:p>
          <a:p>
            <a:r>
              <a:rPr lang="en-GB" dirty="0"/>
              <a:t>The research team or lead researcher should survey interested parties stakeholders such as community members (online or via the phone), to explore which aspects of the research they are most interested in, and they see as the most useful to their community.  </a:t>
            </a:r>
          </a:p>
          <a:p>
            <a:r>
              <a:rPr lang="en-GB" dirty="0"/>
              <a:t>This information can then be used within a ‘data party’, which is a gathering of people who come together to discuss the findings and their usage. </a:t>
            </a:r>
          </a:p>
          <a:p>
            <a:endParaRPr lang="en-GB" dirty="0"/>
          </a:p>
        </p:txBody>
      </p:sp>
    </p:spTree>
    <p:extLst>
      <p:ext uri="{BB962C8B-B14F-4D97-AF65-F5344CB8AC3E}">
        <p14:creationId xmlns:p14="http://schemas.microsoft.com/office/powerpoint/2010/main" val="1244519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A6EC-A203-4C1A-8B40-DBD34375701A}"/>
              </a:ext>
            </a:extLst>
          </p:cNvPr>
          <p:cNvSpPr>
            <a:spLocks noGrp="1"/>
          </p:cNvSpPr>
          <p:nvPr>
            <p:ph type="title"/>
          </p:nvPr>
        </p:nvSpPr>
        <p:spPr/>
        <p:txBody>
          <a:bodyPr/>
          <a:lstStyle/>
          <a:p>
            <a:r>
              <a:rPr lang="en-GB" dirty="0"/>
              <a:t>Typology of analysis </a:t>
            </a:r>
          </a:p>
        </p:txBody>
      </p:sp>
      <p:sp>
        <p:nvSpPr>
          <p:cNvPr id="3" name="Content Placeholder 2">
            <a:extLst>
              <a:ext uri="{FF2B5EF4-FFF2-40B4-BE49-F238E27FC236}">
                <a16:creationId xmlns:a16="http://schemas.microsoft.com/office/drawing/2014/main" id="{C33EC0F8-ECB5-4863-92B5-9D1187EF72FB}"/>
              </a:ext>
            </a:extLst>
          </p:cNvPr>
          <p:cNvSpPr>
            <a:spLocks noGrp="1"/>
          </p:cNvSpPr>
          <p:nvPr>
            <p:ph idx="1"/>
          </p:nvPr>
        </p:nvSpPr>
        <p:spPr>
          <a:xfrm>
            <a:off x="838200" y="1825625"/>
            <a:ext cx="10515600" cy="4583564"/>
          </a:xfrm>
        </p:spPr>
        <p:txBody>
          <a:bodyPr>
            <a:normAutofit/>
          </a:bodyPr>
          <a:lstStyle/>
          <a:p>
            <a:pPr marL="0" indent="0">
              <a:buNone/>
            </a:pPr>
            <a:r>
              <a:rPr lang="en-GB" dirty="0"/>
              <a:t>Jennings et al (2018) outline a typology of collaborative data analysis drawn from mental health research, which can be used as a benchmark:</a:t>
            </a:r>
          </a:p>
          <a:p>
            <a:pPr lvl="1"/>
            <a:r>
              <a:rPr lang="en-GB" i="1" dirty="0"/>
              <a:t>Consultation</a:t>
            </a:r>
            <a:r>
              <a:rPr lang="en-GB" dirty="0"/>
              <a:t> – researchers lead the analysis and present it to lay researchers for comments.</a:t>
            </a:r>
          </a:p>
          <a:p>
            <a:pPr lvl="1"/>
            <a:r>
              <a:rPr lang="en-GB" i="1" dirty="0"/>
              <a:t>Development </a:t>
            </a:r>
            <a:r>
              <a:rPr lang="en-GB" dirty="0"/>
              <a:t>– lay researchers help to develop a coding framework and then this is used by the researchers to analyse the data.</a:t>
            </a:r>
          </a:p>
          <a:p>
            <a:pPr lvl="1"/>
            <a:r>
              <a:rPr lang="en-GB" i="1" dirty="0"/>
              <a:t>Application – </a:t>
            </a:r>
            <a:r>
              <a:rPr lang="en-GB" dirty="0"/>
              <a:t>the lead researchers develop a coding framework and this is applied by lay researchers. </a:t>
            </a:r>
          </a:p>
          <a:p>
            <a:pPr lvl="1"/>
            <a:r>
              <a:rPr lang="en-GB" i="1" dirty="0"/>
              <a:t>Development and application</a:t>
            </a:r>
            <a:r>
              <a:rPr lang="en-GB" dirty="0"/>
              <a:t> – lay researchers are given extensive training in data analysis, they are involved for long periods of time, they develop the coding framework and then use it on the data set. </a:t>
            </a:r>
          </a:p>
          <a:p>
            <a:pPr marL="0" indent="0">
              <a:buNone/>
            </a:pPr>
            <a:endParaRPr lang="en-GB" dirty="0"/>
          </a:p>
        </p:txBody>
      </p:sp>
    </p:spTree>
    <p:extLst>
      <p:ext uri="{BB962C8B-B14F-4D97-AF65-F5344CB8AC3E}">
        <p14:creationId xmlns:p14="http://schemas.microsoft.com/office/powerpoint/2010/main" val="66642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701E-DD59-46CF-BAFD-809A070312E8}"/>
              </a:ext>
            </a:extLst>
          </p:cNvPr>
          <p:cNvSpPr>
            <a:spLocks noGrp="1"/>
          </p:cNvSpPr>
          <p:nvPr>
            <p:ph type="title"/>
          </p:nvPr>
        </p:nvSpPr>
        <p:spPr/>
        <p:txBody>
          <a:bodyPr/>
          <a:lstStyle/>
          <a:p>
            <a:r>
              <a:rPr lang="en-GB" dirty="0"/>
              <a:t>Session Aims </a:t>
            </a:r>
          </a:p>
        </p:txBody>
      </p:sp>
      <p:sp>
        <p:nvSpPr>
          <p:cNvPr id="3" name="Content Placeholder 2">
            <a:extLst>
              <a:ext uri="{FF2B5EF4-FFF2-40B4-BE49-F238E27FC236}">
                <a16:creationId xmlns:a16="http://schemas.microsoft.com/office/drawing/2014/main" id="{68874B94-36C4-43D9-AF2F-6537BDB34E9F}"/>
              </a:ext>
            </a:extLst>
          </p:cNvPr>
          <p:cNvSpPr>
            <a:spLocks noGrp="1"/>
          </p:cNvSpPr>
          <p:nvPr>
            <p:ph idx="1"/>
          </p:nvPr>
        </p:nvSpPr>
        <p:spPr/>
        <p:txBody>
          <a:bodyPr/>
          <a:lstStyle/>
          <a:p>
            <a:r>
              <a:rPr lang="en-GB" dirty="0"/>
              <a:t>To define research analysis and understand why it is so important; </a:t>
            </a:r>
          </a:p>
          <a:p>
            <a:endParaRPr lang="en-GB" dirty="0"/>
          </a:p>
          <a:p>
            <a:r>
              <a:rPr lang="en-GB" dirty="0"/>
              <a:t>To learn about the principles and values underpinning participatory approaches to analysis;</a:t>
            </a:r>
          </a:p>
          <a:p>
            <a:endParaRPr lang="en-GB" dirty="0"/>
          </a:p>
          <a:p>
            <a:r>
              <a:rPr lang="en-GB" dirty="0"/>
              <a:t>To identify several types of participatory analysis methods </a:t>
            </a:r>
          </a:p>
          <a:p>
            <a:pPr marL="0" indent="0">
              <a:buNone/>
            </a:pPr>
            <a:endParaRPr lang="en-GB" dirty="0"/>
          </a:p>
        </p:txBody>
      </p:sp>
    </p:spTree>
    <p:extLst>
      <p:ext uri="{BB962C8B-B14F-4D97-AF65-F5344CB8AC3E}">
        <p14:creationId xmlns:p14="http://schemas.microsoft.com/office/powerpoint/2010/main" val="335472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74A8E-D381-404C-B4B8-D6521B77070F}"/>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01FA109A-B6B7-4652-8A79-BBD72BEA1243}"/>
              </a:ext>
            </a:extLst>
          </p:cNvPr>
          <p:cNvSpPr>
            <a:spLocks noGrp="1"/>
          </p:cNvSpPr>
          <p:nvPr>
            <p:ph idx="1"/>
          </p:nvPr>
        </p:nvSpPr>
        <p:spPr>
          <a:xfrm>
            <a:off x="838200" y="1392572"/>
            <a:ext cx="10515600" cy="4784391"/>
          </a:xfrm>
        </p:spPr>
        <p:txBody>
          <a:bodyPr>
            <a:normAutofit fontScale="40000" lnSpcReduction="20000"/>
          </a:bodyPr>
          <a:lstStyle/>
          <a:p>
            <a:pPr lvl="0"/>
            <a:endParaRPr lang="en-GB" sz="4400" dirty="0"/>
          </a:p>
          <a:p>
            <a:r>
              <a:rPr lang="en-GB" sz="5000" dirty="0"/>
              <a:t>Participatory analysis approaches involve the application of CBPR principles to support non-experts and community researchers in working with to professionals to process, interpret and present the results of research. However, lay involvement in analysis is achieved less than in other areas of participatory research projects, such as data collection. </a:t>
            </a:r>
          </a:p>
          <a:p>
            <a:pPr marL="0" indent="0">
              <a:buNone/>
            </a:pPr>
            <a:endParaRPr lang="en-GB" sz="5000" dirty="0"/>
          </a:p>
          <a:p>
            <a:pPr lvl="0"/>
            <a:r>
              <a:rPr lang="en-GB" sz="5000" dirty="0"/>
              <a:t>Participatory analysis is an under-explored area in the academic literature, especially in relation to the involvement of lay researchers working with quantitative data sets. There are several examples of qualitative participatory approaches to draw upon, especially involving group approaches to analysis but frameworks to inform practice remain limited.</a:t>
            </a:r>
          </a:p>
          <a:p>
            <a:pPr marL="0" indent="0">
              <a:buNone/>
            </a:pPr>
            <a:endParaRPr lang="en-GB" sz="5000" dirty="0"/>
          </a:p>
          <a:p>
            <a:pPr lvl="0"/>
            <a:r>
              <a:rPr lang="en-GB" sz="5000" dirty="0"/>
              <a:t>Participatory analysis can be achieved across a range of contexts and involving a variety of different groups of people.  In reality, there are many challenges noted to ‘doing’ participatory analysis therefore each project’s context and wider factors (for example, lay researcher skills, time, commitment, type of analysis required and budget) will need consideration in each instance. </a:t>
            </a:r>
          </a:p>
          <a:p>
            <a:pPr marL="0" indent="0">
              <a:buNone/>
            </a:pPr>
            <a:endParaRPr lang="en-GB" sz="4000" dirty="0"/>
          </a:p>
          <a:p>
            <a:pPr marL="0" indent="0">
              <a:buNone/>
            </a:pPr>
            <a:r>
              <a:rPr lang="en-GB" sz="4000" b="1" dirty="0"/>
              <a:t> </a:t>
            </a:r>
            <a:endParaRPr lang="en-GB" sz="4000" dirty="0"/>
          </a:p>
          <a:p>
            <a:pPr marL="0" indent="0">
              <a:buNone/>
            </a:pPr>
            <a:endParaRPr lang="en-GB" dirty="0"/>
          </a:p>
        </p:txBody>
      </p:sp>
    </p:spTree>
    <p:extLst>
      <p:ext uri="{BB962C8B-B14F-4D97-AF65-F5344CB8AC3E}">
        <p14:creationId xmlns:p14="http://schemas.microsoft.com/office/powerpoint/2010/main" val="144320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2650-61A3-41C9-B738-917E5DE51F2B}"/>
              </a:ext>
            </a:extLst>
          </p:cNvPr>
          <p:cNvSpPr>
            <a:spLocks noGrp="1"/>
          </p:cNvSpPr>
          <p:nvPr>
            <p:ph type="title"/>
          </p:nvPr>
        </p:nvSpPr>
        <p:spPr/>
        <p:txBody>
          <a:bodyPr/>
          <a:lstStyle/>
          <a:p>
            <a:r>
              <a:rPr lang="en-GB" b="1" dirty="0"/>
              <a:t>What is data analysis?</a:t>
            </a:r>
            <a:br>
              <a:rPr lang="en-GB" dirty="0"/>
            </a:br>
            <a:endParaRPr lang="en-GB" dirty="0"/>
          </a:p>
        </p:txBody>
      </p:sp>
      <p:sp>
        <p:nvSpPr>
          <p:cNvPr id="3" name="Content Placeholder 2">
            <a:extLst>
              <a:ext uri="{FF2B5EF4-FFF2-40B4-BE49-F238E27FC236}">
                <a16:creationId xmlns:a16="http://schemas.microsoft.com/office/drawing/2014/main" id="{856B0568-1848-4C08-B2D6-7370632740D0}"/>
              </a:ext>
            </a:extLst>
          </p:cNvPr>
          <p:cNvSpPr>
            <a:spLocks noGrp="1"/>
          </p:cNvSpPr>
          <p:nvPr>
            <p:ph idx="1"/>
          </p:nvPr>
        </p:nvSpPr>
        <p:spPr>
          <a:xfrm>
            <a:off x="838200" y="1283516"/>
            <a:ext cx="10515600" cy="4893447"/>
          </a:xfrm>
        </p:spPr>
        <p:txBody>
          <a:bodyPr>
            <a:normAutofit fontScale="92500" lnSpcReduction="20000"/>
          </a:bodyPr>
          <a:lstStyle/>
          <a:p>
            <a:r>
              <a:rPr lang="en-GB" dirty="0"/>
              <a:t>Data is the information that researchers collect when they use different research methods. </a:t>
            </a:r>
          </a:p>
          <a:p>
            <a:r>
              <a:rPr lang="en-GB" dirty="0"/>
              <a:t>Data comes in a range of different formats such as words from interviews, diaries and observational fieldnotes (qualitative methods), and numbers from measurements such as surveys, and experiments (quantitative).  Data can also be in the form of visual images (photographs), film and art.  </a:t>
            </a:r>
          </a:p>
          <a:p>
            <a:r>
              <a:rPr lang="en-GB" dirty="0"/>
              <a:t>Making sense of data is termed the process of analysis. </a:t>
            </a:r>
          </a:p>
          <a:p>
            <a:r>
              <a:rPr lang="en-GB" dirty="0"/>
              <a:t>Data analysis is not simple in that it can be viewed as a process, and it involves specific procedures and methods, as well as decision-making, ideas and the actual handling of the data itself.</a:t>
            </a:r>
          </a:p>
          <a:p>
            <a:r>
              <a:rPr lang="en-GB" dirty="0"/>
              <a:t>Data analysis varies significantly, and trained researchers apply one or more analytical procedures or methods on their collected ‘raw’ data, to interpret and then illustrate what the data is saying, usually in response to research questions set prior to data collection.  </a:t>
            </a:r>
          </a:p>
          <a:p>
            <a:endParaRPr lang="en-GB" dirty="0"/>
          </a:p>
        </p:txBody>
      </p:sp>
    </p:spTree>
    <p:extLst>
      <p:ext uri="{BB962C8B-B14F-4D97-AF65-F5344CB8AC3E}">
        <p14:creationId xmlns:p14="http://schemas.microsoft.com/office/powerpoint/2010/main" val="267797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A28E-E126-44D9-B9AA-38FD56194AA3}"/>
              </a:ext>
            </a:extLst>
          </p:cNvPr>
          <p:cNvSpPr>
            <a:spLocks noGrp="1"/>
          </p:cNvSpPr>
          <p:nvPr>
            <p:ph type="title"/>
          </p:nvPr>
        </p:nvSpPr>
        <p:spPr/>
        <p:txBody>
          <a:bodyPr/>
          <a:lstStyle/>
          <a:p>
            <a:r>
              <a:rPr lang="en-GB" dirty="0"/>
              <a:t>Participatory analysis </a:t>
            </a:r>
          </a:p>
        </p:txBody>
      </p:sp>
      <p:sp>
        <p:nvSpPr>
          <p:cNvPr id="3" name="Content Placeholder 2">
            <a:extLst>
              <a:ext uri="{FF2B5EF4-FFF2-40B4-BE49-F238E27FC236}">
                <a16:creationId xmlns:a16="http://schemas.microsoft.com/office/drawing/2014/main" id="{3250DB86-291F-4E06-A21E-9FDB7391FF59}"/>
              </a:ext>
            </a:extLst>
          </p:cNvPr>
          <p:cNvSpPr>
            <a:spLocks noGrp="1"/>
          </p:cNvSpPr>
          <p:nvPr>
            <p:ph idx="1"/>
          </p:nvPr>
        </p:nvSpPr>
        <p:spPr>
          <a:xfrm>
            <a:off x="838200" y="1459684"/>
            <a:ext cx="10515600" cy="4717279"/>
          </a:xfrm>
        </p:spPr>
        <p:txBody>
          <a:bodyPr>
            <a:normAutofit lnSpcReduction="10000"/>
          </a:bodyPr>
          <a:lstStyle/>
          <a:p>
            <a:r>
              <a:rPr lang="en-GB" dirty="0"/>
              <a:t>Cahill (2007:181) notes that the forms that participatory analysis takes are largely variable and therefore it has to be understood as “its practice </a:t>
            </a:r>
            <a:r>
              <a:rPr lang="en-GB" i="1" dirty="0"/>
              <a:t>with</a:t>
            </a:r>
            <a:r>
              <a:rPr lang="en-GB" dirty="0"/>
              <a:t>, rather than separate </a:t>
            </a:r>
            <a:r>
              <a:rPr lang="en-GB" i="1" dirty="0"/>
              <a:t>from,</a:t>
            </a:r>
            <a:r>
              <a:rPr lang="en-GB" dirty="0"/>
              <a:t> participants”.</a:t>
            </a:r>
          </a:p>
          <a:p>
            <a:pPr marL="0" indent="0">
              <a:buNone/>
            </a:pPr>
            <a:endParaRPr lang="en-GB" dirty="0"/>
          </a:p>
          <a:p>
            <a:r>
              <a:rPr lang="en-GB" dirty="0"/>
              <a:t>Holland et al (2008: 15) also state that “it is often claimed that participatory research rarely involves participants beyond the data generation stage and that participants involvement in analysis is minimal.  This perhaps reflects a conceptualisation of analysis as a separate, formal stage of the research process, yet in qualitative research analysis is more often conceived of as beginning with the development of the research questions and occurring throughout data generation…”.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0690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4033D-99C1-4367-9D73-9E3E5F51E25A}"/>
              </a:ext>
            </a:extLst>
          </p:cNvPr>
          <p:cNvSpPr>
            <a:spLocks noGrp="1"/>
          </p:cNvSpPr>
          <p:nvPr>
            <p:ph type="title"/>
          </p:nvPr>
        </p:nvSpPr>
        <p:spPr/>
        <p:txBody>
          <a:bodyPr>
            <a:normAutofit fontScale="90000"/>
          </a:bodyPr>
          <a:lstStyle/>
          <a:p>
            <a:br>
              <a:rPr lang="en-US" b="1" dirty="0"/>
            </a:br>
            <a:r>
              <a:rPr lang="en-US" b="1" dirty="0"/>
              <a:t>Overview differences between traditional qualitative and group participatory analysis approaches </a:t>
            </a:r>
            <a:r>
              <a:rPr lang="en-US" sz="3100" b="1" dirty="0"/>
              <a:t>(adapted from Jackson 2008)</a:t>
            </a:r>
            <a:br>
              <a:rPr lang="en-GB" dirty="0"/>
            </a:br>
            <a:endParaRPr lang="en-GB" dirty="0"/>
          </a:p>
        </p:txBody>
      </p:sp>
      <p:graphicFrame>
        <p:nvGraphicFramePr>
          <p:cNvPr id="6" name="Content Placeholder 5">
            <a:extLst>
              <a:ext uri="{FF2B5EF4-FFF2-40B4-BE49-F238E27FC236}">
                <a16:creationId xmlns:a16="http://schemas.microsoft.com/office/drawing/2014/main" id="{AAD4CC12-1856-4582-ABDF-DFE64CB0A844}"/>
              </a:ext>
            </a:extLst>
          </p:cNvPr>
          <p:cNvGraphicFramePr>
            <a:graphicFrameLocks noGrp="1"/>
          </p:cNvGraphicFramePr>
          <p:nvPr>
            <p:ph idx="1"/>
            <p:extLst>
              <p:ext uri="{D42A27DB-BD31-4B8C-83A1-F6EECF244321}">
                <p14:modId xmlns:p14="http://schemas.microsoft.com/office/powerpoint/2010/main" val="2636230219"/>
              </p:ext>
            </p:extLst>
          </p:nvPr>
        </p:nvGraphicFramePr>
        <p:xfrm>
          <a:off x="1131815" y="2197916"/>
          <a:ext cx="9764786" cy="3987005"/>
        </p:xfrm>
        <a:graphic>
          <a:graphicData uri="http://schemas.openxmlformats.org/drawingml/2006/table">
            <a:tbl>
              <a:tblPr firstRow="1" firstCol="1" bandRow="1">
                <a:tableStyleId>{5C22544A-7EE6-4342-B048-85BDC9FD1C3A}</a:tableStyleId>
              </a:tblPr>
              <a:tblGrid>
                <a:gridCol w="4882393">
                  <a:extLst>
                    <a:ext uri="{9D8B030D-6E8A-4147-A177-3AD203B41FA5}">
                      <a16:colId xmlns:a16="http://schemas.microsoft.com/office/drawing/2014/main" val="1497269665"/>
                    </a:ext>
                  </a:extLst>
                </a:gridCol>
                <a:gridCol w="4882393">
                  <a:extLst>
                    <a:ext uri="{9D8B030D-6E8A-4147-A177-3AD203B41FA5}">
                      <a16:colId xmlns:a16="http://schemas.microsoft.com/office/drawing/2014/main" val="2231772200"/>
                    </a:ext>
                  </a:extLst>
                </a:gridCol>
              </a:tblGrid>
              <a:tr h="200433">
                <a:tc>
                  <a:txBody>
                    <a:bodyPr/>
                    <a:lstStyle/>
                    <a:p>
                      <a:pPr>
                        <a:lnSpc>
                          <a:spcPct val="107000"/>
                        </a:lnSpc>
                        <a:spcAft>
                          <a:spcPts val="0"/>
                        </a:spcAft>
                        <a:tabLst>
                          <a:tab pos="180340" algn="l"/>
                        </a:tabLst>
                      </a:pPr>
                      <a:r>
                        <a:rPr lang="en-GB" sz="1400" dirty="0">
                          <a:effectLst/>
                        </a:rPr>
                        <a:t>Traditional Qualitative Analysis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600" dirty="0">
                          <a:effectLst/>
                        </a:rPr>
                        <a:t>Group Participatory Analysis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591048"/>
                  </a:ext>
                </a:extLst>
              </a:tr>
              <a:tr h="1039282">
                <a:tc>
                  <a:txBody>
                    <a:bodyPr/>
                    <a:lstStyle/>
                    <a:p>
                      <a:pPr>
                        <a:lnSpc>
                          <a:spcPct val="107000"/>
                        </a:lnSpc>
                        <a:spcAft>
                          <a:spcPts val="0"/>
                        </a:spcAft>
                        <a:tabLst>
                          <a:tab pos="180340" algn="l"/>
                        </a:tabLst>
                      </a:pPr>
                      <a:r>
                        <a:rPr lang="en-GB" sz="1400" dirty="0">
                          <a:effectLst/>
                        </a:rPr>
                        <a:t>Data management: voice files and/or notes from focus groups, interviews or observations are typed up, or transcripts are created by a member of the research team (usually someone employed in a research role).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400" dirty="0">
                          <a:effectLst/>
                        </a:rPr>
                        <a:t>Data management: the data are made usable by the group of participatory researchers.  This might involve coloured paper, larger font sizes or statement ‘strips’ of words.  In doing this, the group becomes familiar with the data.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7712170"/>
                  </a:ext>
                </a:extLst>
              </a:tr>
              <a:tr h="1248995">
                <a:tc>
                  <a:txBody>
                    <a:bodyPr/>
                    <a:lstStyle/>
                    <a:p>
                      <a:pPr>
                        <a:lnSpc>
                          <a:spcPct val="107000"/>
                        </a:lnSpc>
                        <a:spcAft>
                          <a:spcPts val="0"/>
                        </a:spcAft>
                        <a:tabLst>
                          <a:tab pos="180340" algn="l"/>
                        </a:tabLst>
                      </a:pPr>
                      <a:r>
                        <a:rPr lang="en-GB" sz="1400" dirty="0">
                          <a:effectLst/>
                        </a:rPr>
                        <a:t>Classification: a researcher or in some instances team members code the transcripts or notes.  This may involve drawing upon emergent codes (those seen in the data) or working to label the data according to predeveloped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400" dirty="0">
                          <a:effectLst/>
                        </a:rPr>
                        <a:t>Classification: The group organise the data (i.e. the strips of paper) into clusters and then into themes.  Theme titles are decided upon in the group, by discussing ideas so this is a more emergent way of working.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7211844"/>
                  </a:ext>
                </a:extLst>
              </a:tr>
              <a:tr h="829570">
                <a:tc>
                  <a:txBody>
                    <a:bodyPr/>
                    <a:lstStyle/>
                    <a:p>
                      <a:pPr>
                        <a:lnSpc>
                          <a:spcPct val="107000"/>
                        </a:lnSpc>
                        <a:spcAft>
                          <a:spcPts val="0"/>
                        </a:spcAft>
                        <a:tabLst>
                          <a:tab pos="180340" algn="l"/>
                        </a:tabLst>
                      </a:pPr>
                      <a:r>
                        <a:rPr lang="en-GB" sz="1400" dirty="0">
                          <a:effectLst/>
                        </a:rPr>
                        <a:t>Interpretation: The researcher and/or other team members develop a hierarchy of themes and sub-themes, linked to each other, to the existing academic literature and to theory.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400" dirty="0">
                          <a:effectLst/>
                        </a:rPr>
                        <a:t>Interpretation: The group of co-researchers attempts to make sense of the ‘whole thing’ by discussing the stories and the data.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3391324"/>
                  </a:ext>
                </a:extLst>
              </a:tr>
              <a:tr h="619857">
                <a:tc>
                  <a:txBody>
                    <a:bodyPr/>
                    <a:lstStyle/>
                    <a:p>
                      <a:pPr>
                        <a:lnSpc>
                          <a:spcPct val="107000"/>
                        </a:lnSpc>
                        <a:spcAft>
                          <a:spcPts val="0"/>
                        </a:spcAft>
                        <a:tabLst>
                          <a:tab pos="180340" algn="l"/>
                        </a:tabLst>
                      </a:pPr>
                      <a:r>
                        <a:rPr lang="en-GB" sz="1400" dirty="0">
                          <a:effectLst/>
                        </a:rPr>
                        <a:t>Reporting the findings: A researcher, or team writes up the data usually in the format of a report.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400" dirty="0">
                          <a:effectLst/>
                        </a:rPr>
                        <a:t>Reporting the findings: a member of the group writes up the story of the data.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535241"/>
                  </a:ext>
                </a:extLst>
              </a:tr>
            </a:tbl>
          </a:graphicData>
        </a:graphic>
      </p:graphicFrame>
    </p:spTree>
    <p:extLst>
      <p:ext uri="{BB962C8B-B14F-4D97-AF65-F5344CB8AC3E}">
        <p14:creationId xmlns:p14="http://schemas.microsoft.com/office/powerpoint/2010/main" val="2406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6D5F-4605-402E-ABEF-A79159B9186F}"/>
              </a:ext>
            </a:extLst>
          </p:cNvPr>
          <p:cNvSpPr>
            <a:spLocks noGrp="1"/>
          </p:cNvSpPr>
          <p:nvPr>
            <p:ph type="title"/>
          </p:nvPr>
        </p:nvSpPr>
        <p:spPr/>
        <p:txBody>
          <a:bodyPr/>
          <a:lstStyle/>
          <a:p>
            <a:r>
              <a:rPr lang="en-GB" dirty="0"/>
              <a:t>Principles of Participatory Analysis </a:t>
            </a:r>
          </a:p>
        </p:txBody>
      </p:sp>
      <p:sp>
        <p:nvSpPr>
          <p:cNvPr id="7" name="Content Placeholder 6">
            <a:extLst>
              <a:ext uri="{FF2B5EF4-FFF2-40B4-BE49-F238E27FC236}">
                <a16:creationId xmlns:a16="http://schemas.microsoft.com/office/drawing/2014/main" id="{B6E6E6E3-EA10-4D83-857E-16E22CC4AA40}"/>
              </a:ext>
            </a:extLst>
          </p:cNvPr>
          <p:cNvSpPr>
            <a:spLocks noGrp="1"/>
          </p:cNvSpPr>
          <p:nvPr>
            <p:ph idx="1"/>
          </p:nvPr>
        </p:nvSpPr>
        <p:spPr/>
        <p:txBody>
          <a:bodyPr>
            <a:normAutofit fontScale="92500" lnSpcReduction="10000"/>
          </a:bodyPr>
          <a:lstStyle/>
          <a:p>
            <a:pPr lvl="1"/>
            <a:r>
              <a:rPr lang="en-GB" dirty="0"/>
              <a:t>Equality is frequently cited as a value of CBPR, therefore communities and researchers should be equally involved in analysis. </a:t>
            </a:r>
          </a:p>
          <a:p>
            <a:pPr lvl="1"/>
            <a:endParaRPr lang="en-GB" dirty="0"/>
          </a:p>
          <a:p>
            <a:pPr lvl="1"/>
            <a:r>
              <a:rPr lang="en-GB" dirty="0"/>
              <a:t>Given that participatory approaches to research also involve joint learning, then analysis is an area in which learning and reflection can take place. </a:t>
            </a:r>
          </a:p>
          <a:p>
            <a:pPr lvl="1"/>
            <a:endParaRPr lang="en-GB" dirty="0"/>
          </a:p>
          <a:p>
            <a:pPr lvl="1"/>
            <a:r>
              <a:rPr lang="en-GB" dirty="0"/>
              <a:t>Israel et al (2008) further argue that CBPR is underpinned by empowerment as a principle, enabling participants to take control of their lives.  Involving community members in analysis can enable them to frame the research findings in a way that is suited to their needs and requirements, a starting point for social action.</a:t>
            </a:r>
          </a:p>
          <a:p>
            <a:pPr marL="457200" lvl="1" indent="0">
              <a:buNone/>
            </a:pPr>
            <a:endParaRPr lang="en-GB" dirty="0"/>
          </a:p>
          <a:p>
            <a:pPr lvl="1"/>
            <a:r>
              <a:rPr lang="en-GB" dirty="0"/>
              <a:t>Inclusive and meaningful involvement are also both basic principles of participatory analysis. </a:t>
            </a:r>
          </a:p>
        </p:txBody>
      </p:sp>
    </p:spTree>
    <p:extLst>
      <p:ext uri="{BB962C8B-B14F-4D97-AF65-F5344CB8AC3E}">
        <p14:creationId xmlns:p14="http://schemas.microsoft.com/office/powerpoint/2010/main" val="174366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FEDF0-81B3-408E-871C-B183FF8778BB}"/>
              </a:ext>
            </a:extLst>
          </p:cNvPr>
          <p:cNvSpPr>
            <a:spLocks noGrp="1"/>
          </p:cNvSpPr>
          <p:nvPr>
            <p:ph type="title"/>
          </p:nvPr>
        </p:nvSpPr>
        <p:spPr/>
        <p:txBody>
          <a:bodyPr/>
          <a:lstStyle/>
          <a:p>
            <a:r>
              <a:rPr lang="en-GB" dirty="0"/>
              <a:t>Applying principles in practice </a:t>
            </a:r>
          </a:p>
        </p:txBody>
      </p:sp>
      <p:sp>
        <p:nvSpPr>
          <p:cNvPr id="3" name="Content Placeholder 2">
            <a:extLst>
              <a:ext uri="{FF2B5EF4-FFF2-40B4-BE49-F238E27FC236}">
                <a16:creationId xmlns:a16="http://schemas.microsoft.com/office/drawing/2014/main" id="{F2180B61-814F-4BC3-87DC-101D122B9078}"/>
              </a:ext>
            </a:extLst>
          </p:cNvPr>
          <p:cNvSpPr>
            <a:spLocks noGrp="1"/>
          </p:cNvSpPr>
          <p:nvPr>
            <p:ph idx="1"/>
          </p:nvPr>
        </p:nvSpPr>
        <p:spPr>
          <a:xfrm>
            <a:off x="838200" y="1518407"/>
            <a:ext cx="10515600" cy="4658556"/>
          </a:xfrm>
        </p:spPr>
        <p:txBody>
          <a:bodyPr>
            <a:normAutofit fontScale="92500" lnSpcReduction="20000"/>
          </a:bodyPr>
          <a:lstStyle/>
          <a:p>
            <a:r>
              <a:rPr lang="en-GB" dirty="0"/>
              <a:t>Spears Johnson et al (2016) examined twenty-five community based participatory research projects that had been conducted for the National Institute of Health and Disease Centres in the USA and found that only four of the projects had lay researchers involved in the analysis. </a:t>
            </a:r>
          </a:p>
          <a:p>
            <a:r>
              <a:rPr lang="en-GB" dirty="0"/>
              <a:t>This reflects power dynamics and the point that not all  research projects can implement CBPR principles in the same way or indeed to the same extent for all aspects of each study (Israel et al 2005a). </a:t>
            </a:r>
          </a:p>
          <a:p>
            <a:r>
              <a:rPr lang="en-GB" dirty="0"/>
              <a:t>Spears Johnson et al (2016) state that the scientific community needs to recognise that there is huge variability in the application of CBPR principles, and that each project will need to reflect upon how well the ideal can be achieved. </a:t>
            </a:r>
          </a:p>
          <a:p>
            <a:r>
              <a:rPr lang="en-GB" dirty="0"/>
              <a:t>Involvement in analysis is clearly an area that needs further assessment in relation to CBPR principles, but many academics argue that it remains an important aspect of the research process in which lay researchers can and should be included. </a:t>
            </a:r>
          </a:p>
          <a:p>
            <a:endParaRPr lang="en-GB" dirty="0"/>
          </a:p>
        </p:txBody>
      </p:sp>
    </p:spTree>
    <p:extLst>
      <p:ext uri="{BB962C8B-B14F-4D97-AF65-F5344CB8AC3E}">
        <p14:creationId xmlns:p14="http://schemas.microsoft.com/office/powerpoint/2010/main" val="795721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E3D5-43F1-4F52-B8CE-324FC5E898F3}"/>
              </a:ext>
            </a:extLst>
          </p:cNvPr>
          <p:cNvSpPr>
            <a:spLocks noGrp="1"/>
          </p:cNvSpPr>
          <p:nvPr>
            <p:ph type="title"/>
          </p:nvPr>
        </p:nvSpPr>
        <p:spPr>
          <a:xfrm>
            <a:off x="285307" y="499591"/>
            <a:ext cx="10515600" cy="1176596"/>
          </a:xfrm>
        </p:spPr>
        <p:txBody>
          <a:bodyPr>
            <a:normAutofit/>
          </a:bodyPr>
          <a:lstStyle/>
          <a:p>
            <a:r>
              <a:rPr lang="en-GB" dirty="0"/>
              <a:t>Strengths of Participatory analysis </a:t>
            </a:r>
            <a:br>
              <a:rPr lang="en-GB" dirty="0"/>
            </a:br>
            <a:r>
              <a:rPr lang="en-GB" sz="2400" dirty="0"/>
              <a:t>(adapted from Jackson 2008)</a:t>
            </a:r>
            <a:endParaRPr lang="en-GB" dirty="0"/>
          </a:p>
        </p:txBody>
      </p:sp>
      <p:sp>
        <p:nvSpPr>
          <p:cNvPr id="5" name="Content Placeholder 4">
            <a:extLst>
              <a:ext uri="{FF2B5EF4-FFF2-40B4-BE49-F238E27FC236}">
                <a16:creationId xmlns:a16="http://schemas.microsoft.com/office/drawing/2014/main" id="{44C00979-46BF-4465-A872-2F6ECF0516C9}"/>
              </a:ext>
            </a:extLst>
          </p:cNvPr>
          <p:cNvSpPr>
            <a:spLocks noGrp="1"/>
          </p:cNvSpPr>
          <p:nvPr>
            <p:ph idx="1"/>
          </p:nvPr>
        </p:nvSpPr>
        <p:spPr/>
        <p:txBody>
          <a:bodyPr>
            <a:normAutofit fontScale="70000" lnSpcReduction="20000"/>
          </a:bodyPr>
          <a:lstStyle/>
          <a:p>
            <a:pPr lvl="0"/>
            <a:r>
              <a:rPr lang="en-GB" dirty="0"/>
              <a:t>Useful in research projects in which academic researchers do not need/want to dominate.</a:t>
            </a:r>
          </a:p>
          <a:p>
            <a:pPr marL="0" indent="0">
              <a:buNone/>
            </a:pPr>
            <a:endParaRPr lang="en-GB" dirty="0"/>
          </a:p>
          <a:p>
            <a:pPr lvl="0"/>
            <a:r>
              <a:rPr lang="en-GB" dirty="0"/>
              <a:t>Increase the mixture of participants involved in analysis can lead to both richer interpretation of the data as well as learning for all of those involved.</a:t>
            </a:r>
          </a:p>
          <a:p>
            <a:endParaRPr lang="en-GB" dirty="0"/>
          </a:p>
          <a:p>
            <a:pPr lvl="0"/>
            <a:r>
              <a:rPr lang="en-GB" dirty="0"/>
              <a:t>Participatory analysis is a useful tool for fostering dialogue and reflection between participants such as community members and academics as well as other stakeholders and professionals. </a:t>
            </a:r>
          </a:p>
          <a:p>
            <a:pPr marL="0" indent="0">
              <a:buNone/>
            </a:pPr>
            <a:endParaRPr lang="en-GB" dirty="0"/>
          </a:p>
          <a:p>
            <a:pPr lvl="0"/>
            <a:r>
              <a:rPr lang="en-GB" dirty="0"/>
              <a:t>Having more people involved increases the capacity of the team to handle data.</a:t>
            </a:r>
          </a:p>
          <a:p>
            <a:pPr marL="0" indent="0">
              <a:buNone/>
            </a:pPr>
            <a:endParaRPr lang="en-GB" dirty="0"/>
          </a:p>
          <a:p>
            <a:r>
              <a:rPr lang="en-GB" dirty="0"/>
              <a:t>Group participatory analysis is inexpensive, and many approaches are available to community members and organisations. </a:t>
            </a:r>
          </a:p>
        </p:txBody>
      </p:sp>
    </p:spTree>
    <p:extLst>
      <p:ext uri="{BB962C8B-B14F-4D97-AF65-F5344CB8AC3E}">
        <p14:creationId xmlns:p14="http://schemas.microsoft.com/office/powerpoint/2010/main" val="233578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AC51-0A59-4FE1-842E-A0C761D68435}"/>
              </a:ext>
            </a:extLst>
          </p:cNvPr>
          <p:cNvSpPr>
            <a:spLocks noGrp="1"/>
          </p:cNvSpPr>
          <p:nvPr>
            <p:ph type="title"/>
          </p:nvPr>
        </p:nvSpPr>
        <p:spPr/>
        <p:txBody>
          <a:bodyPr/>
          <a:lstStyle/>
          <a:p>
            <a:r>
              <a:rPr lang="en-GB" b="1" dirty="0"/>
              <a:t>Stages in the analysis of data </a:t>
            </a:r>
            <a:br>
              <a:rPr lang="en-GB" dirty="0"/>
            </a:br>
            <a:endParaRPr lang="en-GB" dirty="0"/>
          </a:p>
        </p:txBody>
      </p:sp>
      <p:graphicFrame>
        <p:nvGraphicFramePr>
          <p:cNvPr id="4" name="Content Placeholder 3">
            <a:extLst>
              <a:ext uri="{FF2B5EF4-FFF2-40B4-BE49-F238E27FC236}">
                <a16:creationId xmlns:a16="http://schemas.microsoft.com/office/drawing/2014/main" id="{9CE1EE97-30DD-4D80-903B-564ADEA5A757}"/>
              </a:ext>
            </a:extLst>
          </p:cNvPr>
          <p:cNvGraphicFramePr>
            <a:graphicFrameLocks noGrp="1"/>
          </p:cNvGraphicFramePr>
          <p:nvPr>
            <p:ph idx="1"/>
            <p:extLst>
              <p:ext uri="{D42A27DB-BD31-4B8C-83A1-F6EECF244321}">
                <p14:modId xmlns:p14="http://schemas.microsoft.com/office/powerpoint/2010/main" val="2509461142"/>
              </p:ext>
            </p:extLst>
          </p:nvPr>
        </p:nvGraphicFramePr>
        <p:xfrm>
          <a:off x="1526796" y="1375795"/>
          <a:ext cx="9827004" cy="4583761"/>
        </p:xfrm>
        <a:graphic>
          <a:graphicData uri="http://schemas.openxmlformats.org/drawingml/2006/table">
            <a:tbl>
              <a:tblPr firstRow="1" firstCol="1" bandRow="1">
                <a:tableStyleId>{5C22544A-7EE6-4342-B048-85BDC9FD1C3A}</a:tableStyleId>
              </a:tblPr>
              <a:tblGrid>
                <a:gridCol w="4913502">
                  <a:extLst>
                    <a:ext uri="{9D8B030D-6E8A-4147-A177-3AD203B41FA5}">
                      <a16:colId xmlns:a16="http://schemas.microsoft.com/office/drawing/2014/main" val="2231927824"/>
                    </a:ext>
                  </a:extLst>
                </a:gridCol>
                <a:gridCol w="4913502">
                  <a:extLst>
                    <a:ext uri="{9D8B030D-6E8A-4147-A177-3AD203B41FA5}">
                      <a16:colId xmlns:a16="http://schemas.microsoft.com/office/drawing/2014/main" val="2009258790"/>
                    </a:ext>
                  </a:extLst>
                </a:gridCol>
              </a:tblGrid>
              <a:tr h="256490">
                <a:tc>
                  <a:txBody>
                    <a:bodyPr/>
                    <a:lstStyle/>
                    <a:p>
                      <a:pPr>
                        <a:lnSpc>
                          <a:spcPct val="107000"/>
                        </a:lnSpc>
                        <a:spcAft>
                          <a:spcPts val="0"/>
                        </a:spcAft>
                      </a:pPr>
                      <a:r>
                        <a:rPr lang="en-GB" sz="1600" dirty="0">
                          <a:effectLst/>
                        </a:rPr>
                        <a:t>Qualitative data analysis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Quantitative data analysis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780491"/>
                  </a:ext>
                </a:extLst>
              </a:tr>
              <a:tr h="4281954">
                <a:tc>
                  <a:txBody>
                    <a:bodyPr/>
                    <a:lstStyle/>
                    <a:p>
                      <a:pPr>
                        <a:lnSpc>
                          <a:spcPct val="107000"/>
                        </a:lnSpc>
                        <a:spcAft>
                          <a:spcPts val="0"/>
                        </a:spcAft>
                      </a:pPr>
                      <a:r>
                        <a:rPr lang="en-GB" sz="1400" dirty="0">
                          <a:effectLst/>
                        </a:rPr>
                        <a:t>Creswell (1998) outlines approximately five main steps in qualitative analysis. </a:t>
                      </a:r>
                    </a:p>
                    <a:p>
                      <a:pPr>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Data management – this means creating and organising the data.</a:t>
                      </a:r>
                    </a:p>
                    <a:p>
                      <a:pPr marL="457200">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Reviewing and familiarization – this means reading, making notes and defining initial codes.</a:t>
                      </a:r>
                    </a:p>
                    <a:p>
                      <a:pPr marL="457200">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Classification – this describes the coding and the grouping of data.</a:t>
                      </a:r>
                    </a:p>
                    <a:p>
                      <a:pPr marL="457200">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Interpretation – this refers to developing patterns, meanings and making sense of the findings.</a:t>
                      </a:r>
                    </a:p>
                    <a:p>
                      <a:pPr marL="457200">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Representation – this final stage is the point at which the researchers draw conclusions and present the findings (for example, a report, stories, visual images or a film).</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rPr>
                        <a:t>Again there are several stages involved in quantitative analysis.  Aleman (2017) describes three stages involved for quantitative analysis:</a:t>
                      </a:r>
                    </a:p>
                    <a:p>
                      <a:pPr>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Data evaluation – this involves reading the data, looking for inaccuracies and outliers and spot checking.</a:t>
                      </a:r>
                    </a:p>
                    <a:p>
                      <a:pPr marL="457200">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Data cleaning –this is the process of taking often ‘messy’ data and transforming it into a format that enables analysis.</a:t>
                      </a:r>
                    </a:p>
                    <a:p>
                      <a:pPr marL="457200">
                        <a:lnSpc>
                          <a:spcPct val="107000"/>
                        </a:lnSpc>
                        <a:spcAft>
                          <a:spcPts val="0"/>
                        </a:spcAft>
                      </a:pPr>
                      <a:r>
                        <a:rPr lang="en-GB" sz="1400" dirty="0">
                          <a:effectLst/>
                        </a:rPr>
                        <a:t> </a:t>
                      </a:r>
                    </a:p>
                    <a:p>
                      <a:pPr marL="342900" lvl="0" indent="-342900">
                        <a:lnSpc>
                          <a:spcPct val="107000"/>
                        </a:lnSpc>
                        <a:spcAft>
                          <a:spcPts val="0"/>
                        </a:spcAft>
                        <a:buFont typeface="+mj-lt"/>
                        <a:buAutoNum type="arabicPeriod"/>
                      </a:pPr>
                      <a:r>
                        <a:rPr lang="en-GB" sz="1400" dirty="0">
                          <a:effectLst/>
                        </a:rPr>
                        <a:t>Summarising – this now involves working with the data to summarise and present the findings.  This may involve the use of statistical packages and the generation of descriptive and/or inferential statistics.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3843377"/>
                  </a:ext>
                </a:extLst>
              </a:tr>
            </a:tbl>
          </a:graphicData>
        </a:graphic>
      </p:graphicFrame>
      <p:sp>
        <p:nvSpPr>
          <p:cNvPr id="5" name="Rectangle 1">
            <a:extLst>
              <a:ext uri="{FF2B5EF4-FFF2-40B4-BE49-F238E27FC236}">
                <a16:creationId xmlns:a16="http://schemas.microsoft.com/office/drawing/2014/main" id="{B80450A8-0520-44A1-8A12-21153EEFC95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Tree>
    <p:extLst>
      <p:ext uri="{BB962C8B-B14F-4D97-AF65-F5344CB8AC3E}">
        <p14:creationId xmlns:p14="http://schemas.microsoft.com/office/powerpoint/2010/main" val="2402564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2832</Words>
  <Application>Microsoft Office PowerPoint</Application>
  <PresentationFormat>Widescreen</PresentationFormat>
  <Paragraphs>140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Symbol</vt:lpstr>
      <vt:lpstr>Office Theme</vt:lpstr>
      <vt:lpstr>Participatory analysis </vt:lpstr>
      <vt:lpstr>Session Aims </vt:lpstr>
      <vt:lpstr>What is data analysis? </vt:lpstr>
      <vt:lpstr>Participatory analysis </vt:lpstr>
      <vt:lpstr> Overview differences between traditional qualitative and group participatory analysis approaches (adapted from Jackson 2008) </vt:lpstr>
      <vt:lpstr>Principles of Participatory Analysis </vt:lpstr>
      <vt:lpstr>Applying principles in practice </vt:lpstr>
      <vt:lpstr>Strengths of Participatory analysis  (adapted from Jackson 2008)</vt:lpstr>
      <vt:lpstr>Stages in the analysis of data  </vt:lpstr>
      <vt:lpstr>Example of quantitative participatory analysis </vt:lpstr>
      <vt:lpstr>Examples of qualitative participatory analysis in different project contexts</vt:lpstr>
      <vt:lpstr>Examples of qualitative participatory analysis in different project contexts</vt:lpstr>
      <vt:lpstr>Examples of qualitative participatory analysis in different project contexts</vt:lpstr>
      <vt:lpstr>Challenges of participatory analysis </vt:lpstr>
      <vt:lpstr>Challenges of participatory analysis </vt:lpstr>
      <vt:lpstr>The limitations of participatory analysis  (adapted from Jackson 2008)</vt:lpstr>
      <vt:lpstr>Being inclusive…</vt:lpstr>
      <vt:lpstr>Being inclusive…</vt:lpstr>
      <vt:lpstr>Typology of analysis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participatory research</dc:title>
  <dc:creator>Louise Warwick-Booth</dc:creator>
  <cp:lastModifiedBy>Martha Gleeson</cp:lastModifiedBy>
  <cp:revision>42</cp:revision>
  <dcterms:created xsi:type="dcterms:W3CDTF">2019-03-25T13:55:44Z</dcterms:created>
  <dcterms:modified xsi:type="dcterms:W3CDTF">2021-04-14T09:46:58Z</dcterms:modified>
</cp:coreProperties>
</file>