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6" r:id="rId5"/>
    <p:sldId id="261" r:id="rId6"/>
    <p:sldId id="277" r:id="rId7"/>
    <p:sldId id="282" r:id="rId8"/>
    <p:sldId id="263" r:id="rId9"/>
    <p:sldId id="283" r:id="rId10"/>
    <p:sldId id="260" r:id="rId11"/>
    <p:sldId id="281" r:id="rId12"/>
    <p:sldId id="264" r:id="rId13"/>
    <p:sldId id="284" r:id="rId14"/>
    <p:sldId id="285" r:id="rId15"/>
    <p:sldId id="266" r:id="rId16"/>
    <p:sldId id="267" r:id="rId17"/>
    <p:sldId id="280" r:id="rId18"/>
    <p:sldId id="269" r:id="rId19"/>
    <p:sldId id="279"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0" d="100"/>
          <a:sy n="110"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ha Gleeson" userId="d66092b4-a3b0-49d4-96e6-8926dd3e69a0" providerId="ADAL" clId="{8B3CDE30-BF28-41BC-8413-D4F6A7D0BAB4}"/>
    <pc:docChg chg="modSld">
      <pc:chgData name="Martha Gleeson" userId="d66092b4-a3b0-49d4-96e6-8926dd3e69a0" providerId="ADAL" clId="{8B3CDE30-BF28-41BC-8413-D4F6A7D0BAB4}" dt="2021-04-14T09:48:56.697" v="1" actId="20577"/>
      <pc:docMkLst>
        <pc:docMk/>
      </pc:docMkLst>
      <pc:sldChg chg="modSp mod">
        <pc:chgData name="Martha Gleeson" userId="d66092b4-a3b0-49d4-96e6-8926dd3e69a0" providerId="ADAL" clId="{8B3CDE30-BF28-41BC-8413-D4F6A7D0BAB4}" dt="2021-04-14T09:48:49.001" v="0" actId="20577"/>
        <pc:sldMkLst>
          <pc:docMk/>
          <pc:sldMk cId="3354726386" sldId="257"/>
        </pc:sldMkLst>
        <pc:spChg chg="mod">
          <ac:chgData name="Martha Gleeson" userId="d66092b4-a3b0-49d4-96e6-8926dd3e69a0" providerId="ADAL" clId="{8B3CDE30-BF28-41BC-8413-D4F6A7D0BAB4}" dt="2021-04-14T09:48:49.001" v="0" actId="20577"/>
          <ac:spMkLst>
            <pc:docMk/>
            <pc:sldMk cId="3354726386" sldId="257"/>
            <ac:spMk id="3" creationId="{68874B94-36C4-43D9-AF2F-6537BDB34E9F}"/>
          </ac:spMkLst>
        </pc:spChg>
      </pc:sldChg>
      <pc:sldChg chg="modSp mod">
        <pc:chgData name="Martha Gleeson" userId="d66092b4-a3b0-49d4-96e6-8926dd3e69a0" providerId="ADAL" clId="{8B3CDE30-BF28-41BC-8413-D4F6A7D0BAB4}" dt="2021-04-14T09:48:56.697" v="1" actId="20577"/>
        <pc:sldMkLst>
          <pc:docMk/>
          <pc:sldMk cId="4085097212" sldId="285"/>
        </pc:sldMkLst>
        <pc:spChg chg="mod">
          <ac:chgData name="Martha Gleeson" userId="d66092b4-a3b0-49d4-96e6-8926dd3e69a0" providerId="ADAL" clId="{8B3CDE30-BF28-41BC-8413-D4F6A7D0BAB4}" dt="2021-04-14T09:48:56.697" v="1" actId="20577"/>
          <ac:spMkLst>
            <pc:docMk/>
            <pc:sldMk cId="4085097212" sldId="285"/>
            <ac:spMk id="3" creationId="{54B3907F-F230-4825-AB7D-DC8235645BD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6110F-BE92-479A-B275-0664EC51C8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D1AF047-94FC-45D3-9C77-69A5E29B8D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C2FEFAF-2603-4DAF-B967-DDDEF07F495E}"/>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BFCBD6DE-C42D-446A-A532-23DB0542B5F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585B168-1EE0-4C8D-83D3-DFE1CF1D02E6}"/>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3758687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F96A-0F72-4634-90A9-15349BB937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0299DD-D8BF-4959-B4D1-24F827F7EB4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5BAFE4-8B96-41B4-874A-4ED247BAE9B7}"/>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04D7AF7A-B4EB-486B-B757-5F025CB7C52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3455496-B88D-4CB3-B539-A4A06C92B3EB}"/>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4004699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10E907-9758-4269-835C-E885D68A840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B30731-DAD2-40A0-8221-5EF182C2451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23E8FC-522B-482C-9EB3-B1643DEFCCFD}"/>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1B753351-4709-4496-AE94-1FA42BE201E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2672E7E-B3D0-481A-80B3-1D456B83A757}"/>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1103453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F981B-2874-4C48-AE41-7EE286182C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73F1A0-8C7E-4216-8486-F3587015A4C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8917BA-009E-45E4-A59D-BE10B8B121C9}"/>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EF38C0DC-7C67-45B7-B93E-79FC7312C1E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5D33C21-39A0-4659-AF86-0C727DC44FF7}"/>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4069467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D7ADF-3BEB-40BA-AD2E-9A17A6CBB6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287B38D-52EB-4FA3-9C7A-FC9680DB7B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D4A682-7A40-492D-BAC4-4B2EAE8D8849}"/>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08822503-1673-40B8-8B80-701D42AAC65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D94C41A-5919-41DA-A446-ED0886E864E1}"/>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2760978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31C14-39E7-4989-886A-863878EA52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3D7854-0331-441A-9F07-13FEED4992C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4C29502-6C6B-435B-A3C5-E73852CE088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03BEAE5-84CE-4B88-9A54-19DC87FAE3CA}"/>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6" name="Footer Placeholder 5">
            <a:extLst>
              <a:ext uri="{FF2B5EF4-FFF2-40B4-BE49-F238E27FC236}">
                <a16:creationId xmlns:a16="http://schemas.microsoft.com/office/drawing/2014/main" id="{A3AE6B94-862D-40F0-BD25-CE5FD76C92C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B19848A-940E-41B3-875F-F51C7310CB49}"/>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634049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07D0B-D0A5-46B8-9317-080FA5E2A11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93EDEE-8BB4-43B3-A1C7-AE09AA260D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53DF07-B3FF-453E-8D93-53CAEAE0A37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3C8C201-854E-4418-AB60-486980A531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DE7D033-168D-499F-9BE1-ED351278A7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A1EB9E-E52F-4C38-A565-0B5981972EEA}"/>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8" name="Footer Placeholder 7">
            <a:extLst>
              <a:ext uri="{FF2B5EF4-FFF2-40B4-BE49-F238E27FC236}">
                <a16:creationId xmlns:a16="http://schemas.microsoft.com/office/drawing/2014/main" id="{65C2B161-6585-4BAF-B2A3-F78A57743B7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57C01FD-F6AD-40CD-A940-9502C0753384}"/>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1158100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E42CC-4D44-47F1-BB66-8EA5B5631EA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3704BD-7450-4463-A0FC-3AD0928F98A5}"/>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4" name="Footer Placeholder 3">
            <a:extLst>
              <a:ext uri="{FF2B5EF4-FFF2-40B4-BE49-F238E27FC236}">
                <a16:creationId xmlns:a16="http://schemas.microsoft.com/office/drawing/2014/main" id="{A53B6C45-EC0B-4F0C-93EB-05917BDBECBE}"/>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CFB32AF6-BFA9-4D44-BEF1-8DB218C8126B}"/>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124295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D32730-A4AE-4946-9293-FFE9F40F21AA}"/>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3" name="Footer Placeholder 2">
            <a:extLst>
              <a:ext uri="{FF2B5EF4-FFF2-40B4-BE49-F238E27FC236}">
                <a16:creationId xmlns:a16="http://schemas.microsoft.com/office/drawing/2014/main" id="{F768DCAD-3B28-42D1-BD92-16EB7E39AA67}"/>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4F52C60-56C7-4CC6-869B-8FBDB87EE295}"/>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246477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7327A-2C37-424F-9786-5FE59A94C6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7A7455B-E592-4826-8D95-FEB2C9E630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8F4AA34-B91D-4BB5-8FF4-BBE6814D4C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997D62-D1B0-4B45-9A1F-AEA5909DA012}"/>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6" name="Footer Placeholder 5">
            <a:extLst>
              <a:ext uri="{FF2B5EF4-FFF2-40B4-BE49-F238E27FC236}">
                <a16:creationId xmlns:a16="http://schemas.microsoft.com/office/drawing/2014/main" id="{5E371307-DAC6-4D4C-9BE9-575D798B014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2C50BCE-66AD-4CAD-9B1F-E520A617F867}"/>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4114607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95575-EDF0-465C-BD9A-A9588134EF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6163D6D-6B8B-44C0-B9DD-0C6FAEB115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BBD9D2F8-CE5A-4B32-9A78-14A641D005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9690FA5-BC1B-46E1-B979-BB3340B5A960}"/>
              </a:ext>
            </a:extLst>
          </p:cNvPr>
          <p:cNvSpPr>
            <a:spLocks noGrp="1"/>
          </p:cNvSpPr>
          <p:nvPr>
            <p:ph type="dt" sz="half" idx="10"/>
          </p:nvPr>
        </p:nvSpPr>
        <p:spPr/>
        <p:txBody>
          <a:bodyPr/>
          <a:lstStyle/>
          <a:p>
            <a:fld id="{C403FE4C-CE93-4650-A2D5-9902A77D558D}" type="datetimeFigureOut">
              <a:rPr lang="en-GB" smtClean="0"/>
              <a:t>14/04/2021</a:t>
            </a:fld>
            <a:endParaRPr lang="en-GB" dirty="0"/>
          </a:p>
        </p:txBody>
      </p:sp>
      <p:sp>
        <p:nvSpPr>
          <p:cNvPr id="6" name="Footer Placeholder 5">
            <a:extLst>
              <a:ext uri="{FF2B5EF4-FFF2-40B4-BE49-F238E27FC236}">
                <a16:creationId xmlns:a16="http://schemas.microsoft.com/office/drawing/2014/main" id="{1530FF7B-F8CC-47F1-9AB6-15D205CE74F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F8B5EFB-6A10-4A4D-9B0D-85875E887E3A}"/>
              </a:ext>
            </a:extLst>
          </p:cNvPr>
          <p:cNvSpPr>
            <a:spLocks noGrp="1"/>
          </p:cNvSpPr>
          <p:nvPr>
            <p:ph type="sldNum" sz="quarter" idx="12"/>
          </p:nvPr>
        </p:nvSpPr>
        <p:spPr/>
        <p:txBody>
          <a:bodyPr/>
          <a:lstStyle/>
          <a:p>
            <a:fld id="{826F6C83-36EF-42CF-83FC-F93F966C9A9B}" type="slidenum">
              <a:rPr lang="en-GB" smtClean="0"/>
              <a:t>‹#›</a:t>
            </a:fld>
            <a:endParaRPr lang="en-GB" dirty="0"/>
          </a:p>
        </p:txBody>
      </p:sp>
    </p:spTree>
    <p:extLst>
      <p:ext uri="{BB962C8B-B14F-4D97-AF65-F5344CB8AC3E}">
        <p14:creationId xmlns:p14="http://schemas.microsoft.com/office/powerpoint/2010/main" val="2628315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E81E3D-DE0C-48DF-91C0-E73349BC23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EEB3C9-88DE-4B8E-BA21-5CDF503923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8474FD-48BC-4C77-A3E3-9EDD34671B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3FE4C-CE93-4650-A2D5-9902A77D558D}" type="datetimeFigureOut">
              <a:rPr lang="en-GB" smtClean="0"/>
              <a:t>14/04/2021</a:t>
            </a:fld>
            <a:endParaRPr lang="en-GB" dirty="0"/>
          </a:p>
        </p:txBody>
      </p:sp>
      <p:sp>
        <p:nvSpPr>
          <p:cNvPr id="5" name="Footer Placeholder 4">
            <a:extLst>
              <a:ext uri="{FF2B5EF4-FFF2-40B4-BE49-F238E27FC236}">
                <a16:creationId xmlns:a16="http://schemas.microsoft.com/office/drawing/2014/main" id="{7F9F978F-6040-473F-9DC3-83527295D2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C47264AC-24B3-41BB-B5CD-395583AD68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F6C83-36EF-42CF-83FC-F93F966C9A9B}" type="slidenum">
              <a:rPr lang="en-GB" smtClean="0"/>
              <a:t>‹#›</a:t>
            </a:fld>
            <a:endParaRPr lang="en-GB" dirty="0"/>
          </a:p>
        </p:txBody>
      </p:sp>
    </p:spTree>
    <p:extLst>
      <p:ext uri="{BB962C8B-B14F-4D97-AF65-F5344CB8AC3E}">
        <p14:creationId xmlns:p14="http://schemas.microsoft.com/office/powerpoint/2010/main" val="956642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0C07E-A92F-4D87-A4C9-AF11909D3AAE}"/>
              </a:ext>
            </a:extLst>
          </p:cNvPr>
          <p:cNvSpPr>
            <a:spLocks noGrp="1"/>
          </p:cNvSpPr>
          <p:nvPr>
            <p:ph type="ctrTitle"/>
          </p:nvPr>
        </p:nvSpPr>
        <p:spPr>
          <a:xfrm>
            <a:off x="1524000" y="1113974"/>
            <a:ext cx="9144000" cy="2387600"/>
          </a:xfrm>
        </p:spPr>
        <p:txBody>
          <a:bodyPr/>
          <a:lstStyle/>
          <a:p>
            <a:r>
              <a:rPr lang="en-GB" b="1" dirty="0"/>
              <a:t>Community-Campus Partnerships</a:t>
            </a:r>
            <a:endParaRPr lang="en-GB" dirty="0"/>
          </a:p>
        </p:txBody>
      </p:sp>
    </p:spTree>
    <p:extLst>
      <p:ext uri="{BB962C8B-B14F-4D97-AF65-F5344CB8AC3E}">
        <p14:creationId xmlns:p14="http://schemas.microsoft.com/office/powerpoint/2010/main" val="2202464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4E3D5-43F1-4F52-B8CE-324FC5E898F3}"/>
              </a:ext>
            </a:extLst>
          </p:cNvPr>
          <p:cNvSpPr>
            <a:spLocks noGrp="1"/>
          </p:cNvSpPr>
          <p:nvPr>
            <p:ph type="title"/>
          </p:nvPr>
        </p:nvSpPr>
        <p:spPr>
          <a:xfrm>
            <a:off x="285307" y="499591"/>
            <a:ext cx="10515600" cy="636878"/>
          </a:xfrm>
        </p:spPr>
        <p:txBody>
          <a:bodyPr>
            <a:normAutofit fontScale="90000"/>
          </a:bodyPr>
          <a:lstStyle/>
          <a:p>
            <a:r>
              <a:rPr lang="en-GB" b="1" dirty="0"/>
              <a:t>Mutually beneficial partnerships</a:t>
            </a:r>
            <a:endParaRPr lang="en-GB" dirty="0"/>
          </a:p>
        </p:txBody>
      </p:sp>
      <p:graphicFrame>
        <p:nvGraphicFramePr>
          <p:cNvPr id="3" name="Content Placeholder 2">
            <a:extLst>
              <a:ext uri="{FF2B5EF4-FFF2-40B4-BE49-F238E27FC236}">
                <a16:creationId xmlns:a16="http://schemas.microsoft.com/office/drawing/2014/main" id="{89DB38C5-B028-4348-9818-6DFD19E0463D}"/>
              </a:ext>
            </a:extLst>
          </p:cNvPr>
          <p:cNvGraphicFramePr>
            <a:graphicFrameLocks noGrp="1"/>
          </p:cNvGraphicFramePr>
          <p:nvPr>
            <p:ph idx="1"/>
            <p:extLst>
              <p:ext uri="{D42A27DB-BD31-4B8C-83A1-F6EECF244321}">
                <p14:modId xmlns:p14="http://schemas.microsoft.com/office/powerpoint/2010/main" val="91520442"/>
              </p:ext>
            </p:extLst>
          </p:nvPr>
        </p:nvGraphicFramePr>
        <p:xfrm>
          <a:off x="587828" y="1136467"/>
          <a:ext cx="11077303" cy="5351639"/>
        </p:xfrm>
        <a:graphic>
          <a:graphicData uri="http://schemas.openxmlformats.org/drawingml/2006/table">
            <a:tbl>
              <a:tblPr firstRow="1" bandRow="1">
                <a:tableStyleId>{5C22544A-7EE6-4342-B048-85BDC9FD1C3A}</a:tableStyleId>
              </a:tblPr>
              <a:tblGrid>
                <a:gridCol w="5016138">
                  <a:extLst>
                    <a:ext uri="{9D8B030D-6E8A-4147-A177-3AD203B41FA5}">
                      <a16:colId xmlns:a16="http://schemas.microsoft.com/office/drawing/2014/main" val="297946132"/>
                    </a:ext>
                  </a:extLst>
                </a:gridCol>
                <a:gridCol w="6061165">
                  <a:extLst>
                    <a:ext uri="{9D8B030D-6E8A-4147-A177-3AD203B41FA5}">
                      <a16:colId xmlns:a16="http://schemas.microsoft.com/office/drawing/2014/main" val="425066313"/>
                    </a:ext>
                  </a:extLst>
                </a:gridCol>
              </a:tblGrid>
              <a:tr h="397831">
                <a:tc>
                  <a:txBody>
                    <a:bodyPr/>
                    <a:lstStyle/>
                    <a:p>
                      <a:pPr>
                        <a:lnSpc>
                          <a:spcPct val="107000"/>
                        </a:lnSpc>
                        <a:spcAft>
                          <a:spcPts val="0"/>
                        </a:spcAft>
                      </a:pPr>
                      <a:r>
                        <a:rPr lang="en-GB" sz="2400" kern="1200" dirty="0">
                          <a:effectLst/>
                        </a:rPr>
                        <a:t>For the University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kern="1200" dirty="0">
                          <a:effectLst/>
                        </a:rPr>
                        <a:t>For the Community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8488306"/>
                  </a:ext>
                </a:extLst>
              </a:tr>
              <a:tr h="738639">
                <a:tc>
                  <a:txBody>
                    <a:bodyPr/>
                    <a:lstStyle/>
                    <a:p>
                      <a:pPr>
                        <a:lnSpc>
                          <a:spcPct val="107000"/>
                        </a:lnSpc>
                        <a:spcAft>
                          <a:spcPts val="0"/>
                        </a:spcAft>
                      </a:pPr>
                      <a:r>
                        <a:rPr lang="en-GB" sz="2000" kern="1200" dirty="0">
                          <a:effectLst/>
                        </a:rPr>
                        <a:t>Widening participation: a diverse student body to reflect the community the university serves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kern="1200" dirty="0">
                          <a:effectLst/>
                        </a:rPr>
                        <a:t>Access to education and training, raising aspirations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0125822"/>
                  </a:ext>
                </a:extLst>
              </a:tr>
              <a:tr h="722750">
                <a:tc>
                  <a:txBody>
                    <a:bodyPr/>
                    <a:lstStyle/>
                    <a:p>
                      <a:pPr>
                        <a:lnSpc>
                          <a:spcPct val="107000"/>
                        </a:lnSpc>
                        <a:spcAft>
                          <a:spcPts val="0"/>
                        </a:spcAft>
                      </a:pPr>
                      <a:r>
                        <a:rPr lang="en-GB" sz="2000" kern="1200">
                          <a:effectLst/>
                        </a:rPr>
                        <a:t>Enhancing student experience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kern="1200">
                          <a:effectLst/>
                        </a:rPr>
                        <a:t>Informing student learning to serve different communities better</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7284712"/>
                  </a:ext>
                </a:extLst>
              </a:tr>
              <a:tr h="395514">
                <a:tc>
                  <a:txBody>
                    <a:bodyPr/>
                    <a:lstStyle/>
                    <a:p>
                      <a:pPr>
                        <a:lnSpc>
                          <a:spcPct val="107000"/>
                        </a:lnSpc>
                        <a:spcAft>
                          <a:spcPts val="0"/>
                        </a:spcAft>
                      </a:pPr>
                      <a:r>
                        <a:rPr lang="en-GB" sz="2000" kern="1200">
                          <a:effectLst/>
                        </a:rPr>
                        <a:t>Access to community knowledge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kern="1200">
                          <a:effectLst/>
                        </a:rPr>
                        <a:t>Access to academic knowledge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1228687"/>
                  </a:ext>
                </a:extLst>
              </a:tr>
              <a:tr h="366264">
                <a:tc>
                  <a:txBody>
                    <a:bodyPr/>
                    <a:lstStyle/>
                    <a:p>
                      <a:pPr>
                        <a:lnSpc>
                          <a:spcPct val="107000"/>
                        </a:lnSpc>
                        <a:spcAft>
                          <a:spcPts val="0"/>
                        </a:spcAft>
                      </a:pPr>
                      <a:r>
                        <a:rPr lang="en-GB" sz="2000" kern="1200">
                          <a:effectLst/>
                        </a:rPr>
                        <a:t>Research opportunities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kern="1200">
                          <a:effectLst/>
                        </a:rPr>
                        <a:t>Research opportunities – co-producing research agendas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4321578"/>
                  </a:ext>
                </a:extLst>
              </a:tr>
              <a:tr h="397831">
                <a:tc>
                  <a:txBody>
                    <a:bodyPr/>
                    <a:lstStyle/>
                    <a:p>
                      <a:pPr>
                        <a:lnSpc>
                          <a:spcPct val="107000"/>
                        </a:lnSpc>
                        <a:spcAft>
                          <a:spcPts val="0"/>
                        </a:spcAft>
                      </a:pPr>
                      <a:r>
                        <a:rPr lang="en-GB" sz="2000" kern="1200">
                          <a:effectLst/>
                        </a:rPr>
                        <a:t>Ethical access to research participants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kern="1200">
                          <a:effectLst/>
                        </a:rPr>
                        <a:t>Informing research priorities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834237"/>
                  </a:ext>
                </a:extLst>
              </a:tr>
              <a:tr h="397831">
                <a:tc>
                  <a:txBody>
                    <a:bodyPr/>
                    <a:lstStyle/>
                    <a:p>
                      <a:pPr>
                        <a:lnSpc>
                          <a:spcPct val="107000"/>
                        </a:lnSpc>
                        <a:spcAft>
                          <a:spcPts val="0"/>
                        </a:spcAft>
                      </a:pPr>
                      <a:r>
                        <a:rPr lang="en-GB" sz="2000" kern="1200">
                          <a:effectLst/>
                        </a:rPr>
                        <a:t>Research impact</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kern="1200">
                          <a:effectLst/>
                        </a:rPr>
                        <a:t>Evidence led service development</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3888084"/>
                  </a:ext>
                </a:extLst>
              </a:tr>
              <a:tr h="722750">
                <a:tc>
                  <a:txBody>
                    <a:bodyPr/>
                    <a:lstStyle/>
                    <a:p>
                      <a:pPr>
                        <a:lnSpc>
                          <a:spcPct val="107000"/>
                        </a:lnSpc>
                        <a:spcAft>
                          <a:spcPts val="0"/>
                        </a:spcAft>
                      </a:pPr>
                      <a:r>
                        <a:rPr lang="en-GB" sz="2000" kern="1200">
                          <a:effectLst/>
                        </a:rPr>
                        <a:t>Volunteering and placement opportunities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kern="1200">
                          <a:effectLst/>
                        </a:rPr>
                        <a:t>Increased capacity through access to staff/student support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4902694"/>
                  </a:ext>
                </a:extLst>
              </a:tr>
              <a:tr h="489479">
                <a:tc>
                  <a:txBody>
                    <a:bodyPr/>
                    <a:lstStyle/>
                    <a:p>
                      <a:pPr>
                        <a:lnSpc>
                          <a:spcPct val="107000"/>
                        </a:lnSpc>
                        <a:spcAft>
                          <a:spcPts val="0"/>
                        </a:spcAft>
                      </a:pPr>
                      <a:r>
                        <a:rPr lang="en-GB" sz="2000" kern="1200" dirty="0">
                          <a:effectLst/>
                        </a:rPr>
                        <a:t>Meeting Corporate Social Responsibilities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kern="1200" dirty="0">
                          <a:effectLst/>
                        </a:rPr>
                        <a:t>Working towards shared goals, greater sustainability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0402840"/>
                  </a:ext>
                </a:extLst>
              </a:tr>
              <a:tr h="722750">
                <a:tc>
                  <a:txBody>
                    <a:bodyPr/>
                    <a:lstStyle/>
                    <a:p>
                      <a:pPr>
                        <a:lnSpc>
                          <a:spcPct val="107000"/>
                        </a:lnSpc>
                        <a:spcAft>
                          <a:spcPts val="0"/>
                        </a:spcAft>
                      </a:pPr>
                      <a:r>
                        <a:rPr lang="en-GB" sz="2000" kern="1200" dirty="0">
                          <a:effectLst/>
                        </a:rPr>
                        <a:t>Addressing the power imbalance, a less exploitative model of working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kern="1200" dirty="0">
                          <a:effectLst/>
                        </a:rPr>
                        <a:t>Increase control and power in the hands of the community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0249416"/>
                  </a:ext>
                </a:extLst>
              </a:tr>
            </a:tbl>
          </a:graphicData>
        </a:graphic>
      </p:graphicFrame>
    </p:spTree>
    <p:extLst>
      <p:ext uri="{BB962C8B-B14F-4D97-AF65-F5344CB8AC3E}">
        <p14:creationId xmlns:p14="http://schemas.microsoft.com/office/powerpoint/2010/main" val="2335787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4E3D5-43F1-4F52-B8CE-324FC5E898F3}"/>
              </a:ext>
            </a:extLst>
          </p:cNvPr>
          <p:cNvSpPr>
            <a:spLocks noGrp="1"/>
          </p:cNvSpPr>
          <p:nvPr>
            <p:ph type="title"/>
          </p:nvPr>
        </p:nvSpPr>
        <p:spPr>
          <a:xfrm>
            <a:off x="285307" y="499591"/>
            <a:ext cx="10515600" cy="1176596"/>
          </a:xfrm>
        </p:spPr>
        <p:txBody>
          <a:bodyPr>
            <a:normAutofit fontScale="90000"/>
          </a:bodyPr>
          <a:lstStyle/>
          <a:p>
            <a:br>
              <a:rPr lang="en-GB" b="1" dirty="0"/>
            </a:br>
            <a:r>
              <a:rPr lang="en-GB" sz="4900" b="1" dirty="0"/>
              <a:t>Brokering</a:t>
            </a:r>
            <a:br>
              <a:rPr lang="en-GB" dirty="0"/>
            </a:br>
            <a:endParaRPr lang="en-GB" dirty="0"/>
          </a:p>
        </p:txBody>
      </p:sp>
      <p:sp>
        <p:nvSpPr>
          <p:cNvPr id="5" name="Content Placeholder 4">
            <a:extLst>
              <a:ext uri="{FF2B5EF4-FFF2-40B4-BE49-F238E27FC236}">
                <a16:creationId xmlns:a16="http://schemas.microsoft.com/office/drawing/2014/main" id="{E2F9F442-9BDA-4353-BB28-27872CD7646B}"/>
              </a:ext>
            </a:extLst>
          </p:cNvPr>
          <p:cNvSpPr>
            <a:spLocks noGrp="1"/>
          </p:cNvSpPr>
          <p:nvPr>
            <p:ph idx="1"/>
          </p:nvPr>
        </p:nvSpPr>
        <p:spPr/>
        <p:txBody>
          <a:bodyPr>
            <a:normAutofit/>
          </a:bodyPr>
          <a:lstStyle/>
          <a:p>
            <a:pPr marL="0" indent="0">
              <a:buNone/>
            </a:pPr>
            <a:r>
              <a:rPr lang="en-GB" dirty="0"/>
              <a:t>There are many academics and community members who are willing and able to engage in partnership work, with CCPs providing a valuable brokering/matchmaking service to match groups whose interests are aligned (Wenger, 1998). </a:t>
            </a:r>
          </a:p>
          <a:p>
            <a:pPr marL="0" indent="0">
              <a:buNone/>
            </a:pPr>
            <a:r>
              <a:rPr lang="en-GB" dirty="0"/>
              <a:t>The CCP staff can provide a point of contact for community groups and academics, and develop positive connections through providing a route into the university (National Forum on Higher Education for the Public Good, 2005). </a:t>
            </a:r>
          </a:p>
        </p:txBody>
      </p:sp>
    </p:spTree>
    <p:extLst>
      <p:ext uri="{BB962C8B-B14F-4D97-AF65-F5344CB8AC3E}">
        <p14:creationId xmlns:p14="http://schemas.microsoft.com/office/powerpoint/2010/main" val="3414407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CCDBD-D166-4392-8E8C-5005EDE3C292}"/>
              </a:ext>
            </a:extLst>
          </p:cNvPr>
          <p:cNvSpPr>
            <a:spLocks noGrp="1"/>
          </p:cNvSpPr>
          <p:nvPr>
            <p:ph type="title"/>
          </p:nvPr>
        </p:nvSpPr>
        <p:spPr>
          <a:xfrm>
            <a:off x="838200" y="365126"/>
            <a:ext cx="10515600" cy="1168400"/>
          </a:xfrm>
        </p:spPr>
        <p:txBody>
          <a:bodyPr>
            <a:normAutofit fontScale="90000"/>
          </a:bodyPr>
          <a:lstStyle/>
          <a:p>
            <a:br>
              <a:rPr lang="en-GB" b="1" dirty="0"/>
            </a:br>
            <a:r>
              <a:rPr lang="en-GB" b="1" dirty="0"/>
              <a:t>The challenges of CCPs </a:t>
            </a:r>
            <a:br>
              <a:rPr lang="en-GB" dirty="0"/>
            </a:br>
            <a:endParaRPr lang="en-GB" dirty="0"/>
          </a:p>
        </p:txBody>
      </p:sp>
      <p:sp>
        <p:nvSpPr>
          <p:cNvPr id="3" name="Content Placeholder 2">
            <a:extLst>
              <a:ext uri="{FF2B5EF4-FFF2-40B4-BE49-F238E27FC236}">
                <a16:creationId xmlns:a16="http://schemas.microsoft.com/office/drawing/2014/main" id="{54B3907F-F230-4825-AB7D-DC8235645BDC}"/>
              </a:ext>
            </a:extLst>
          </p:cNvPr>
          <p:cNvSpPr>
            <a:spLocks noGrp="1"/>
          </p:cNvSpPr>
          <p:nvPr>
            <p:ph idx="1"/>
          </p:nvPr>
        </p:nvSpPr>
        <p:spPr>
          <a:xfrm>
            <a:off x="838200" y="1533525"/>
            <a:ext cx="10515600" cy="4643437"/>
          </a:xfrm>
        </p:spPr>
        <p:txBody>
          <a:bodyPr>
            <a:normAutofit/>
          </a:bodyPr>
          <a:lstStyle/>
          <a:p>
            <a:pPr marL="0" indent="0">
              <a:buNone/>
            </a:pPr>
            <a:r>
              <a:rPr lang="en-GB" dirty="0"/>
              <a:t>This approach to research requires successful partnerships in which willing participants, internally and externally, commit to working together (Hart &amp; Wolff, 2006).</a:t>
            </a:r>
          </a:p>
          <a:p>
            <a:pPr marL="0" indent="0">
              <a:buNone/>
            </a:pPr>
            <a:endParaRPr lang="en-GB" sz="2400" dirty="0"/>
          </a:p>
          <a:p>
            <a:pPr marL="0" indent="0">
              <a:buNone/>
            </a:pPr>
            <a:r>
              <a:rPr lang="en-GB" dirty="0"/>
              <a:t>There are many challenges to working in this way – can you think of what some of those might be?</a:t>
            </a:r>
          </a:p>
        </p:txBody>
      </p:sp>
    </p:spTree>
    <p:extLst>
      <p:ext uri="{BB962C8B-B14F-4D97-AF65-F5344CB8AC3E}">
        <p14:creationId xmlns:p14="http://schemas.microsoft.com/office/powerpoint/2010/main" val="793964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CCDBD-D166-4392-8E8C-5005EDE3C292}"/>
              </a:ext>
            </a:extLst>
          </p:cNvPr>
          <p:cNvSpPr>
            <a:spLocks noGrp="1"/>
          </p:cNvSpPr>
          <p:nvPr>
            <p:ph type="title"/>
          </p:nvPr>
        </p:nvSpPr>
        <p:spPr/>
        <p:txBody>
          <a:bodyPr/>
          <a:lstStyle/>
          <a:p>
            <a:r>
              <a:rPr lang="en-GB" b="1" dirty="0"/>
              <a:t>The challenges of CCPs</a:t>
            </a:r>
            <a:endParaRPr lang="en-GB" dirty="0"/>
          </a:p>
        </p:txBody>
      </p:sp>
      <p:sp>
        <p:nvSpPr>
          <p:cNvPr id="3" name="Content Placeholder 2">
            <a:extLst>
              <a:ext uri="{FF2B5EF4-FFF2-40B4-BE49-F238E27FC236}">
                <a16:creationId xmlns:a16="http://schemas.microsoft.com/office/drawing/2014/main" id="{54B3907F-F230-4825-AB7D-DC8235645BDC}"/>
              </a:ext>
            </a:extLst>
          </p:cNvPr>
          <p:cNvSpPr>
            <a:spLocks noGrp="1"/>
          </p:cNvSpPr>
          <p:nvPr>
            <p:ph idx="1"/>
          </p:nvPr>
        </p:nvSpPr>
        <p:spPr>
          <a:xfrm>
            <a:off x="838200" y="1244009"/>
            <a:ext cx="10515600" cy="4932954"/>
          </a:xfrm>
        </p:spPr>
        <p:txBody>
          <a:bodyPr>
            <a:normAutofit/>
          </a:bodyPr>
          <a:lstStyle/>
          <a:p>
            <a:pPr lvl="0"/>
            <a:endParaRPr lang="en-GB" sz="2000" dirty="0"/>
          </a:p>
          <a:p>
            <a:pPr lvl="0"/>
            <a:r>
              <a:rPr lang="en-GB" dirty="0"/>
              <a:t>A lack of clarity of boundaries of the projects and partnership as well as differing aims can lead to tensions (Barnes et al, 2009).  </a:t>
            </a:r>
          </a:p>
          <a:p>
            <a:pPr lvl="0"/>
            <a:r>
              <a:rPr lang="en-GB" dirty="0"/>
              <a:t>Achieving a balance of power can be difficult and prejudices, as well as mistrust, can linger on all sides. </a:t>
            </a:r>
          </a:p>
          <a:p>
            <a:pPr lvl="0"/>
            <a:r>
              <a:rPr lang="en-GB" dirty="0"/>
              <a:t>Historical issues need recognition. There can be difficulties building trust in marginalised communities, particularly in instances where community members have not seen any direct benefits from research conducted in the past.  </a:t>
            </a:r>
          </a:p>
          <a:p>
            <a:pPr lvl="0"/>
            <a:r>
              <a:rPr lang="en-GB" dirty="0"/>
              <a:t>Conflicting priorities between the academic institution and the community</a:t>
            </a:r>
          </a:p>
        </p:txBody>
      </p:sp>
    </p:spTree>
    <p:extLst>
      <p:ext uri="{BB962C8B-B14F-4D97-AF65-F5344CB8AC3E}">
        <p14:creationId xmlns:p14="http://schemas.microsoft.com/office/powerpoint/2010/main" val="3912045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CCDBD-D166-4392-8E8C-5005EDE3C292}"/>
              </a:ext>
            </a:extLst>
          </p:cNvPr>
          <p:cNvSpPr>
            <a:spLocks noGrp="1"/>
          </p:cNvSpPr>
          <p:nvPr>
            <p:ph type="title"/>
          </p:nvPr>
        </p:nvSpPr>
        <p:spPr/>
        <p:txBody>
          <a:bodyPr/>
          <a:lstStyle/>
          <a:p>
            <a:r>
              <a:rPr lang="en-GB" b="1" dirty="0"/>
              <a:t>The challenges of CCPs cont.</a:t>
            </a:r>
            <a:endParaRPr lang="en-GB" dirty="0"/>
          </a:p>
        </p:txBody>
      </p:sp>
      <p:sp>
        <p:nvSpPr>
          <p:cNvPr id="3" name="Content Placeholder 2">
            <a:extLst>
              <a:ext uri="{FF2B5EF4-FFF2-40B4-BE49-F238E27FC236}">
                <a16:creationId xmlns:a16="http://schemas.microsoft.com/office/drawing/2014/main" id="{54B3907F-F230-4825-AB7D-DC8235645BDC}"/>
              </a:ext>
            </a:extLst>
          </p:cNvPr>
          <p:cNvSpPr>
            <a:spLocks noGrp="1"/>
          </p:cNvSpPr>
          <p:nvPr>
            <p:ph idx="1"/>
          </p:nvPr>
        </p:nvSpPr>
        <p:spPr>
          <a:xfrm>
            <a:off x="838200" y="1244009"/>
            <a:ext cx="10515600" cy="4932954"/>
          </a:xfrm>
        </p:spPr>
        <p:txBody>
          <a:bodyPr>
            <a:normAutofit/>
          </a:bodyPr>
          <a:lstStyle/>
          <a:p>
            <a:pPr lvl="0"/>
            <a:endParaRPr lang="en-GB" dirty="0"/>
          </a:p>
          <a:p>
            <a:pPr lvl="0"/>
            <a:r>
              <a:rPr lang="en-GB" dirty="0"/>
              <a:t>Ways of working may differ substantially - the university will often have more formal processes than community partners</a:t>
            </a:r>
          </a:p>
          <a:p>
            <a:pPr lvl="0"/>
            <a:r>
              <a:rPr lang="en-GB" dirty="0"/>
              <a:t>Time – both for building relationships and carrying out projects</a:t>
            </a:r>
          </a:p>
          <a:p>
            <a:pPr lvl="0"/>
            <a:r>
              <a:rPr lang="en-GB" dirty="0"/>
              <a:t> Funding - particularly if programmes are terminated when grants come to an end </a:t>
            </a:r>
          </a:p>
          <a:p>
            <a:pPr lvl="0"/>
            <a:r>
              <a:rPr lang="en-GB" dirty="0"/>
              <a:t>Representation - there is the question of who represents the community when only a select number of partners </a:t>
            </a:r>
            <a:r>
              <a:rPr lang="en-GB"/>
              <a:t>collaborate </a:t>
            </a:r>
            <a:endParaRPr lang="en-GB" dirty="0"/>
          </a:p>
          <a:p>
            <a:pPr lvl="0"/>
            <a:endParaRPr lang="en-GB" dirty="0"/>
          </a:p>
          <a:p>
            <a:pPr lvl="0"/>
            <a:endParaRPr lang="en-GB" sz="2400" dirty="0"/>
          </a:p>
        </p:txBody>
      </p:sp>
    </p:spTree>
    <p:extLst>
      <p:ext uri="{BB962C8B-B14F-4D97-AF65-F5344CB8AC3E}">
        <p14:creationId xmlns:p14="http://schemas.microsoft.com/office/powerpoint/2010/main" val="4085097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A5269-CD74-4F0D-9EA4-E454A2464F22}"/>
              </a:ext>
            </a:extLst>
          </p:cNvPr>
          <p:cNvSpPr>
            <a:spLocks noGrp="1"/>
          </p:cNvSpPr>
          <p:nvPr>
            <p:ph type="title"/>
          </p:nvPr>
        </p:nvSpPr>
        <p:spPr/>
        <p:txBody>
          <a:bodyPr/>
          <a:lstStyle/>
          <a:p>
            <a:r>
              <a:rPr lang="en-GB" b="1" dirty="0"/>
              <a:t>Added Value</a:t>
            </a:r>
            <a:br>
              <a:rPr lang="en-GB" b="1" dirty="0"/>
            </a:br>
            <a:endParaRPr lang="en-GB" b="1" dirty="0"/>
          </a:p>
        </p:txBody>
      </p:sp>
      <p:sp>
        <p:nvSpPr>
          <p:cNvPr id="5" name="Content Placeholder 4">
            <a:extLst>
              <a:ext uri="{FF2B5EF4-FFF2-40B4-BE49-F238E27FC236}">
                <a16:creationId xmlns:a16="http://schemas.microsoft.com/office/drawing/2014/main" id="{8C48866B-6628-46D3-9BC8-705E5BBD03C5}"/>
              </a:ext>
            </a:extLst>
          </p:cNvPr>
          <p:cNvSpPr>
            <a:spLocks noGrp="1"/>
          </p:cNvSpPr>
          <p:nvPr>
            <p:ph idx="1"/>
          </p:nvPr>
        </p:nvSpPr>
        <p:spPr>
          <a:xfrm>
            <a:off x="838200" y="1352550"/>
            <a:ext cx="10515600" cy="4824413"/>
          </a:xfrm>
        </p:spPr>
        <p:txBody>
          <a:bodyPr>
            <a:normAutofit/>
          </a:bodyPr>
          <a:lstStyle/>
          <a:p>
            <a:r>
              <a:rPr lang="en-GB" dirty="0"/>
              <a:t>CCPs can and do support participatory approaches to community research</a:t>
            </a:r>
          </a:p>
          <a:p>
            <a:r>
              <a:rPr lang="en-GB" dirty="0"/>
              <a:t>They can contribute to supporting the types of research which value participant contributions and aim not to exploit people, though such approaches are not necessarily participatory</a:t>
            </a:r>
          </a:p>
          <a:p>
            <a:r>
              <a:rPr lang="en-GB" dirty="0"/>
              <a:t>CCPs can utilise student projects to fulfil the needs of third sector groups for support with everything from Physiotherapy to Marketing</a:t>
            </a:r>
          </a:p>
          <a:p>
            <a:r>
              <a:rPr lang="en-GB" dirty="0"/>
              <a:t>CCPs can provide students with real-world experience of research </a:t>
            </a:r>
          </a:p>
          <a:p>
            <a:r>
              <a:rPr lang="en-GB" dirty="0"/>
              <a:t>Student placements can be supported via CCPs for example, in the fields of Nursing, Occupational Therapy, Physiotherapy and Dietetics, </a:t>
            </a:r>
          </a:p>
        </p:txBody>
      </p:sp>
    </p:spTree>
    <p:extLst>
      <p:ext uri="{BB962C8B-B14F-4D97-AF65-F5344CB8AC3E}">
        <p14:creationId xmlns:p14="http://schemas.microsoft.com/office/powerpoint/2010/main" val="2025706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66219F5-3195-4ECB-8978-573C6FEBF65B}"/>
              </a:ext>
            </a:extLst>
          </p:cNvPr>
          <p:cNvSpPr>
            <a:spLocks noGrp="1"/>
          </p:cNvSpPr>
          <p:nvPr>
            <p:ph type="title"/>
          </p:nvPr>
        </p:nvSpPr>
        <p:spPr>
          <a:xfrm>
            <a:off x="838200" y="365125"/>
            <a:ext cx="10515600" cy="873125"/>
          </a:xfrm>
        </p:spPr>
        <p:txBody>
          <a:bodyPr>
            <a:normAutofit fontScale="90000"/>
          </a:bodyPr>
          <a:lstStyle/>
          <a:p>
            <a:br>
              <a:rPr lang="en-GB" b="1" dirty="0"/>
            </a:br>
            <a:r>
              <a:rPr lang="en-GB" b="1" dirty="0"/>
              <a:t>Case Study: Leeds Beckett – St George’s Crypt Partnership</a:t>
            </a:r>
            <a:br>
              <a:rPr lang="en-GB" dirty="0"/>
            </a:br>
            <a:endParaRPr lang="en-GB" dirty="0"/>
          </a:p>
        </p:txBody>
      </p:sp>
      <p:sp>
        <p:nvSpPr>
          <p:cNvPr id="7" name="Content Placeholder 6">
            <a:extLst>
              <a:ext uri="{FF2B5EF4-FFF2-40B4-BE49-F238E27FC236}">
                <a16:creationId xmlns:a16="http://schemas.microsoft.com/office/drawing/2014/main" id="{28282C5C-06A6-48EC-9BEB-AC068E1B6273}"/>
              </a:ext>
            </a:extLst>
          </p:cNvPr>
          <p:cNvSpPr>
            <a:spLocks noGrp="1"/>
          </p:cNvSpPr>
          <p:nvPr>
            <p:ph idx="1"/>
          </p:nvPr>
        </p:nvSpPr>
        <p:spPr>
          <a:xfrm>
            <a:off x="838200" y="1362075"/>
            <a:ext cx="10515600" cy="4814888"/>
          </a:xfrm>
        </p:spPr>
        <p:txBody>
          <a:bodyPr>
            <a:normAutofit/>
          </a:bodyPr>
          <a:lstStyle/>
          <a:p>
            <a:pPr marL="0" indent="0">
              <a:buNone/>
            </a:pPr>
            <a:r>
              <a:rPr lang="en-GB" sz="2400" dirty="0"/>
              <a:t>The partnership has produced benefits for both the charity and the University through volunteering and placement opportunities which not only enhance the student experience and enable students to develop academic, employment-related and personal skills but also contribute to the centre’s work. </a:t>
            </a:r>
          </a:p>
          <a:p>
            <a:pPr lvl="0"/>
            <a:r>
              <a:rPr lang="en-GB" sz="2400" dirty="0"/>
              <a:t>Student projects e.g. business, Occupational Therapy</a:t>
            </a:r>
          </a:p>
          <a:p>
            <a:pPr lvl="0"/>
            <a:r>
              <a:rPr lang="en-GB" sz="2400" dirty="0"/>
              <a:t>Student placements e.g. Occupation Therapy</a:t>
            </a:r>
          </a:p>
          <a:p>
            <a:pPr lvl="0"/>
            <a:r>
              <a:rPr lang="en-GB" sz="2400" dirty="0"/>
              <a:t>Research and evaluation e.g. a council-funded project on vulnerable populations</a:t>
            </a:r>
          </a:p>
          <a:p>
            <a:pPr lvl="0"/>
            <a:r>
              <a:rPr lang="en-GB" sz="2400" dirty="0"/>
              <a:t>Knowledge exchange – e.g. Professors in Men’s Health and Nutrition have delivered training at the Crypt and workers from the centre have delivered training to students</a:t>
            </a:r>
          </a:p>
          <a:p>
            <a:pPr lvl="0"/>
            <a:r>
              <a:rPr lang="en-GB" sz="2400" dirty="0"/>
              <a:t>Joint funding bids</a:t>
            </a:r>
          </a:p>
          <a:p>
            <a:pPr lvl="0"/>
            <a:r>
              <a:rPr lang="en-GB" sz="2400" dirty="0"/>
              <a:t>Staff volunteering </a:t>
            </a:r>
          </a:p>
        </p:txBody>
      </p:sp>
    </p:spTree>
    <p:extLst>
      <p:ext uri="{BB962C8B-B14F-4D97-AF65-F5344CB8AC3E}">
        <p14:creationId xmlns:p14="http://schemas.microsoft.com/office/powerpoint/2010/main" val="845984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37666-BB14-450F-8357-F89D380AD63E}"/>
              </a:ext>
            </a:extLst>
          </p:cNvPr>
          <p:cNvSpPr>
            <a:spLocks noGrp="1"/>
          </p:cNvSpPr>
          <p:nvPr>
            <p:ph type="title"/>
          </p:nvPr>
        </p:nvSpPr>
        <p:spPr/>
        <p:txBody>
          <a:bodyPr/>
          <a:lstStyle/>
          <a:p>
            <a:r>
              <a:rPr lang="en-GB" b="1" dirty="0"/>
              <a:t>Blurred Boundaries</a:t>
            </a:r>
          </a:p>
        </p:txBody>
      </p:sp>
      <p:sp>
        <p:nvSpPr>
          <p:cNvPr id="5" name="Content Placeholder 4">
            <a:extLst>
              <a:ext uri="{FF2B5EF4-FFF2-40B4-BE49-F238E27FC236}">
                <a16:creationId xmlns:a16="http://schemas.microsoft.com/office/drawing/2014/main" id="{B41DDBF4-3BE2-4D9E-9DD4-B72662615ACF}"/>
              </a:ext>
            </a:extLst>
          </p:cNvPr>
          <p:cNvSpPr>
            <a:spLocks noGrp="1"/>
          </p:cNvSpPr>
          <p:nvPr>
            <p:ph idx="1"/>
          </p:nvPr>
        </p:nvSpPr>
        <p:spPr>
          <a:xfrm>
            <a:off x="838200" y="1567543"/>
            <a:ext cx="10515600" cy="4609420"/>
          </a:xfrm>
        </p:spPr>
        <p:txBody>
          <a:bodyPr>
            <a:normAutofit lnSpcReduction="10000"/>
          </a:bodyPr>
          <a:lstStyle/>
          <a:p>
            <a:r>
              <a:rPr lang="en-GB" dirty="0"/>
              <a:t>CCPs take the blurred boundaries between academic researchers and community members using CBPR approaches a step further by bringing groups together in ongoing partnerships.</a:t>
            </a:r>
          </a:p>
          <a:p>
            <a:r>
              <a:rPr lang="en-GB" dirty="0"/>
              <a:t>The ethics around this are complex and need particular consideration.  The lack of definition in terms of roles here can be seen as a strength of partnerships, rather than an ethical concern, where Principal Investigators can be from both academic and community organisations (Teufel-Shone, 2018).  </a:t>
            </a:r>
          </a:p>
          <a:p>
            <a:r>
              <a:rPr lang="en-GB" dirty="0"/>
              <a:t>Blurred boundaries can also serve to enable academics to recognise that they are part of a wider community beyond their institutional margins, although as discussed in the limitations section, there needs to be acknowledgement of particular tensions associated with this.</a:t>
            </a:r>
          </a:p>
          <a:p>
            <a:endParaRPr lang="en-GB" dirty="0"/>
          </a:p>
        </p:txBody>
      </p:sp>
    </p:spTree>
    <p:extLst>
      <p:ext uri="{BB962C8B-B14F-4D97-AF65-F5344CB8AC3E}">
        <p14:creationId xmlns:p14="http://schemas.microsoft.com/office/powerpoint/2010/main" val="4204132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0D17-7B1B-4DDA-AD9A-67B7D7FB545A}"/>
              </a:ext>
            </a:extLst>
          </p:cNvPr>
          <p:cNvSpPr>
            <a:spLocks noGrp="1"/>
          </p:cNvSpPr>
          <p:nvPr>
            <p:ph type="title"/>
          </p:nvPr>
        </p:nvSpPr>
        <p:spPr/>
        <p:txBody>
          <a:bodyPr/>
          <a:lstStyle/>
          <a:p>
            <a:r>
              <a:rPr lang="en-GB" b="1" dirty="0"/>
              <a:t>CBPR projects and associated learning</a:t>
            </a:r>
            <a:endParaRPr lang="en-GB" dirty="0"/>
          </a:p>
        </p:txBody>
      </p:sp>
      <p:sp>
        <p:nvSpPr>
          <p:cNvPr id="3" name="Content Placeholder 2">
            <a:extLst>
              <a:ext uri="{FF2B5EF4-FFF2-40B4-BE49-F238E27FC236}">
                <a16:creationId xmlns:a16="http://schemas.microsoft.com/office/drawing/2014/main" id="{DB09DA03-69DD-400B-8E41-1F9D5467EBAB}"/>
              </a:ext>
            </a:extLst>
          </p:cNvPr>
          <p:cNvSpPr>
            <a:spLocks noGrp="1"/>
          </p:cNvSpPr>
          <p:nvPr>
            <p:ph idx="1"/>
          </p:nvPr>
        </p:nvSpPr>
        <p:spPr>
          <a:xfrm>
            <a:off x="838200" y="1690688"/>
            <a:ext cx="10515600" cy="4603786"/>
          </a:xfrm>
        </p:spPr>
        <p:txBody>
          <a:bodyPr>
            <a:normAutofit/>
          </a:bodyPr>
          <a:lstStyle/>
          <a:p>
            <a:pPr marL="0" lvl="0" indent="0">
              <a:buNone/>
            </a:pPr>
            <a:r>
              <a:rPr lang="en-GB" b="1" dirty="0"/>
              <a:t>Healthier Homes</a:t>
            </a:r>
            <a:r>
              <a:rPr lang="en-GB" dirty="0"/>
              <a:t> </a:t>
            </a:r>
            <a:r>
              <a:rPr lang="en-GB" b="1" dirty="0"/>
              <a:t>Partnership (USA)</a:t>
            </a:r>
            <a:endParaRPr lang="en-GB" dirty="0"/>
          </a:p>
          <a:p>
            <a:pPr marL="0" indent="0">
              <a:buNone/>
            </a:pPr>
            <a:r>
              <a:rPr lang="en-GB" b="1" dirty="0"/>
              <a:t>Partners:</a:t>
            </a:r>
            <a:r>
              <a:rPr lang="en-GB" dirty="0"/>
              <a:t> a healthy housing charity, a lay health education programme, and academics in anthropology at the university. </a:t>
            </a:r>
          </a:p>
          <a:p>
            <a:pPr marL="0" indent="0">
              <a:buNone/>
            </a:pPr>
            <a:r>
              <a:rPr lang="en-GB" b="1" dirty="0"/>
              <a:t>Project</a:t>
            </a:r>
            <a:r>
              <a:rPr lang="en-GB" dirty="0"/>
              <a:t>: to educate people about how to make homes healthier.  </a:t>
            </a:r>
          </a:p>
          <a:p>
            <a:pPr marL="0" indent="0">
              <a:buNone/>
            </a:pPr>
            <a:r>
              <a:rPr lang="en-GB" b="1" dirty="0"/>
              <a:t>Benefits of partnership funding: </a:t>
            </a:r>
            <a:r>
              <a:rPr lang="en-GB" dirty="0"/>
              <a:t>Partners took time to agree on the priorities of the project based on the need in the community and skills of those involved. </a:t>
            </a:r>
          </a:p>
          <a:p>
            <a:pPr marL="0" indent="0">
              <a:buNone/>
            </a:pPr>
            <a:r>
              <a:rPr lang="en-GB" b="1" dirty="0"/>
              <a:t>Outcomes</a:t>
            </a:r>
            <a:r>
              <a:rPr lang="en-GB" dirty="0"/>
              <a:t>: There was an exchange of knowledge on the practical and cultural information connected to healthy homes, and the approach then used CBPR to include the tenants more in developing the project.</a:t>
            </a:r>
          </a:p>
        </p:txBody>
      </p:sp>
    </p:spTree>
    <p:extLst>
      <p:ext uri="{BB962C8B-B14F-4D97-AF65-F5344CB8AC3E}">
        <p14:creationId xmlns:p14="http://schemas.microsoft.com/office/powerpoint/2010/main" val="388370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2586B-C06D-458F-A7A0-112F13F7996E}"/>
              </a:ext>
            </a:extLst>
          </p:cNvPr>
          <p:cNvSpPr>
            <a:spLocks noGrp="1"/>
          </p:cNvSpPr>
          <p:nvPr>
            <p:ph type="title"/>
          </p:nvPr>
        </p:nvSpPr>
        <p:spPr>
          <a:xfrm>
            <a:off x="838200" y="365126"/>
            <a:ext cx="10515600" cy="875846"/>
          </a:xfrm>
        </p:spPr>
        <p:txBody>
          <a:bodyPr>
            <a:normAutofit fontScale="90000"/>
          </a:bodyPr>
          <a:lstStyle/>
          <a:p>
            <a:br>
              <a:rPr lang="en-GB" b="1" dirty="0"/>
            </a:br>
            <a:r>
              <a:rPr lang="en-GB" b="1" dirty="0"/>
              <a:t>Top Tips for Practice</a:t>
            </a:r>
            <a:br>
              <a:rPr lang="en-GB" dirty="0"/>
            </a:br>
            <a:endParaRPr lang="en-GB" dirty="0"/>
          </a:p>
        </p:txBody>
      </p:sp>
      <p:sp>
        <p:nvSpPr>
          <p:cNvPr id="3" name="Content Placeholder 2">
            <a:extLst>
              <a:ext uri="{FF2B5EF4-FFF2-40B4-BE49-F238E27FC236}">
                <a16:creationId xmlns:a16="http://schemas.microsoft.com/office/drawing/2014/main" id="{C8341324-912E-43B3-B010-82009E0EF708}"/>
              </a:ext>
            </a:extLst>
          </p:cNvPr>
          <p:cNvSpPr>
            <a:spLocks noGrp="1"/>
          </p:cNvSpPr>
          <p:nvPr>
            <p:ph idx="1"/>
          </p:nvPr>
        </p:nvSpPr>
        <p:spPr>
          <a:xfrm>
            <a:off x="838200" y="1449977"/>
            <a:ext cx="10515600" cy="5003073"/>
          </a:xfrm>
        </p:spPr>
        <p:txBody>
          <a:bodyPr>
            <a:normAutofit fontScale="92500"/>
          </a:bodyPr>
          <a:lstStyle/>
          <a:p>
            <a:pPr lvl="0"/>
            <a:r>
              <a:rPr lang="en-GB" dirty="0"/>
              <a:t>Critical bridge person: having designated contacts at the university facilitates communication with external partners and they have a key role in organising and mediating.  This can help to maintain the momentum in partnerships and support participatory research projects.</a:t>
            </a:r>
          </a:p>
          <a:p>
            <a:pPr lvl="0"/>
            <a:r>
              <a:rPr lang="en-GB" dirty="0"/>
              <a:t>Work on communication: academic language and jargon can alienate people. The words used both in spoken and written communication should be carefully considered.  Processes for shared decision-making and conflict resolution should be put in place at the start.</a:t>
            </a:r>
          </a:p>
          <a:p>
            <a:pPr lvl="0"/>
            <a:r>
              <a:rPr lang="en-GB" dirty="0"/>
              <a:t>Key principles: follow existing guidelines about how to ensure CCPs are successful in practice.  Ensure that the partnership is mutually beneficial, values community and academic knowledge equally, and works to build trust. Make sure that</a:t>
            </a:r>
            <a:r>
              <a:rPr lang="en-GB" b="1" dirty="0"/>
              <a:t> </a:t>
            </a:r>
            <a:r>
              <a:rPr lang="en-GB" dirty="0"/>
              <a:t>commitments are realistic and deliverable.  </a:t>
            </a:r>
          </a:p>
          <a:p>
            <a:pPr marL="0" indent="0">
              <a:buNone/>
            </a:pPr>
            <a:endParaRPr lang="en-GB" dirty="0"/>
          </a:p>
        </p:txBody>
      </p:sp>
    </p:spTree>
    <p:extLst>
      <p:ext uri="{BB962C8B-B14F-4D97-AF65-F5344CB8AC3E}">
        <p14:creationId xmlns:p14="http://schemas.microsoft.com/office/powerpoint/2010/main" val="2572173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701E-DD59-46CF-BAFD-809A070312E8}"/>
              </a:ext>
            </a:extLst>
          </p:cNvPr>
          <p:cNvSpPr>
            <a:spLocks noGrp="1"/>
          </p:cNvSpPr>
          <p:nvPr>
            <p:ph type="title"/>
          </p:nvPr>
        </p:nvSpPr>
        <p:spPr/>
        <p:txBody>
          <a:bodyPr/>
          <a:lstStyle/>
          <a:p>
            <a:r>
              <a:rPr lang="en-GB" b="1" dirty="0"/>
              <a:t>Session Aims </a:t>
            </a:r>
          </a:p>
        </p:txBody>
      </p:sp>
      <p:sp>
        <p:nvSpPr>
          <p:cNvPr id="3" name="Content Placeholder 2">
            <a:extLst>
              <a:ext uri="{FF2B5EF4-FFF2-40B4-BE49-F238E27FC236}">
                <a16:creationId xmlns:a16="http://schemas.microsoft.com/office/drawing/2014/main" id="{68874B94-36C4-43D9-AF2F-6537BDB34E9F}"/>
              </a:ext>
            </a:extLst>
          </p:cNvPr>
          <p:cNvSpPr>
            <a:spLocks noGrp="1"/>
          </p:cNvSpPr>
          <p:nvPr>
            <p:ph idx="1"/>
          </p:nvPr>
        </p:nvSpPr>
        <p:spPr/>
        <p:txBody>
          <a:bodyPr>
            <a:normAutofit/>
          </a:bodyPr>
          <a:lstStyle/>
          <a:p>
            <a:r>
              <a:rPr lang="en-GB" dirty="0"/>
              <a:t>Understand what a Community Campus Partnership is</a:t>
            </a:r>
          </a:p>
          <a:p>
            <a:r>
              <a:rPr lang="en-GB" dirty="0"/>
              <a:t>Understand what value Community Campus Partnerships can have in dealing with common challenges of undertaking participatory research as well as their contributions to educational institutions and the wider community</a:t>
            </a:r>
            <a:endParaRPr lang="en-GB" sz="3200" dirty="0"/>
          </a:p>
          <a:p>
            <a:r>
              <a:rPr lang="en-GB" dirty="0"/>
              <a:t>Recognise success factors as well as the limitations of Community Campus Partnerships</a:t>
            </a:r>
          </a:p>
          <a:p>
            <a:endParaRPr lang="en-GB" dirty="0"/>
          </a:p>
        </p:txBody>
      </p:sp>
    </p:spTree>
    <p:extLst>
      <p:ext uri="{BB962C8B-B14F-4D97-AF65-F5344CB8AC3E}">
        <p14:creationId xmlns:p14="http://schemas.microsoft.com/office/powerpoint/2010/main" val="3354726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74A8E-D381-404C-B4B8-D6521B77070F}"/>
              </a:ext>
            </a:extLst>
          </p:cNvPr>
          <p:cNvSpPr>
            <a:spLocks noGrp="1"/>
          </p:cNvSpPr>
          <p:nvPr>
            <p:ph type="title"/>
          </p:nvPr>
        </p:nvSpPr>
        <p:spPr/>
        <p:txBody>
          <a:bodyPr/>
          <a:lstStyle/>
          <a:p>
            <a:r>
              <a:rPr lang="en-GB" b="1" dirty="0"/>
              <a:t>Summary </a:t>
            </a:r>
          </a:p>
        </p:txBody>
      </p:sp>
      <p:sp>
        <p:nvSpPr>
          <p:cNvPr id="3" name="Content Placeholder 2">
            <a:extLst>
              <a:ext uri="{FF2B5EF4-FFF2-40B4-BE49-F238E27FC236}">
                <a16:creationId xmlns:a16="http://schemas.microsoft.com/office/drawing/2014/main" id="{01FA109A-B6B7-4652-8A79-BBD72BEA1243}"/>
              </a:ext>
            </a:extLst>
          </p:cNvPr>
          <p:cNvSpPr>
            <a:spLocks noGrp="1"/>
          </p:cNvSpPr>
          <p:nvPr>
            <p:ph idx="1"/>
          </p:nvPr>
        </p:nvSpPr>
        <p:spPr>
          <a:xfrm>
            <a:off x="838200" y="1423852"/>
            <a:ext cx="10515600" cy="4891888"/>
          </a:xfrm>
        </p:spPr>
        <p:txBody>
          <a:bodyPr>
            <a:normAutofit/>
          </a:bodyPr>
          <a:lstStyle/>
          <a:p>
            <a:pPr lvl="0"/>
            <a:r>
              <a:rPr lang="en-GB" dirty="0"/>
              <a:t>Community Campus Partnerships are a way of building long lasting relationships with community organisations allowing community members to influence education and research, potentially through CBPR.</a:t>
            </a:r>
          </a:p>
          <a:p>
            <a:pPr lvl="0"/>
            <a:r>
              <a:rPr lang="en-GB" dirty="0"/>
              <a:t>CCPs can reduce the risk of exploiting populations by promoting ongoing collaboration which benefits both academic and community partners.</a:t>
            </a:r>
          </a:p>
          <a:p>
            <a:pPr lvl="0"/>
            <a:r>
              <a:rPr lang="en-GB" dirty="0"/>
              <a:t>Specific roles responsible for leading partnerships allow the relationships to build over time and not be lost when individuals leave an organisation. Communication, using appropriate language, is key to developing partnerships</a:t>
            </a:r>
          </a:p>
          <a:p>
            <a:endParaRPr lang="en-GB" dirty="0"/>
          </a:p>
        </p:txBody>
      </p:sp>
    </p:spTree>
    <p:extLst>
      <p:ext uri="{BB962C8B-B14F-4D97-AF65-F5344CB8AC3E}">
        <p14:creationId xmlns:p14="http://schemas.microsoft.com/office/powerpoint/2010/main" val="1443202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02650-61A3-41C9-B738-917E5DE51F2B}"/>
              </a:ext>
            </a:extLst>
          </p:cNvPr>
          <p:cNvSpPr>
            <a:spLocks noGrp="1"/>
          </p:cNvSpPr>
          <p:nvPr>
            <p:ph type="title"/>
          </p:nvPr>
        </p:nvSpPr>
        <p:spPr/>
        <p:txBody>
          <a:bodyPr>
            <a:normAutofit fontScale="90000"/>
          </a:bodyPr>
          <a:lstStyle/>
          <a:p>
            <a:br>
              <a:rPr lang="en-GB" b="1" dirty="0"/>
            </a:br>
            <a:br>
              <a:rPr lang="en-GB" b="1" dirty="0"/>
            </a:br>
            <a:r>
              <a:rPr lang="en-GB" b="1" dirty="0"/>
              <a:t>The Origins of Community Campus Partnerships </a:t>
            </a:r>
            <a:br>
              <a:rPr lang="en-GB" dirty="0"/>
            </a:br>
            <a:br>
              <a:rPr lang="en-GB" dirty="0"/>
            </a:br>
            <a:endParaRPr lang="en-GB" dirty="0"/>
          </a:p>
        </p:txBody>
      </p:sp>
      <p:sp>
        <p:nvSpPr>
          <p:cNvPr id="3" name="Content Placeholder 2">
            <a:extLst>
              <a:ext uri="{FF2B5EF4-FFF2-40B4-BE49-F238E27FC236}">
                <a16:creationId xmlns:a16="http://schemas.microsoft.com/office/drawing/2014/main" id="{856B0568-1848-4C08-B2D6-7370632740D0}"/>
              </a:ext>
            </a:extLst>
          </p:cNvPr>
          <p:cNvSpPr>
            <a:spLocks noGrp="1"/>
          </p:cNvSpPr>
          <p:nvPr>
            <p:ph idx="1"/>
          </p:nvPr>
        </p:nvSpPr>
        <p:spPr/>
        <p:txBody>
          <a:bodyPr>
            <a:normAutofit/>
          </a:bodyPr>
          <a:lstStyle/>
          <a:p>
            <a:r>
              <a:rPr lang="en-GB" dirty="0"/>
              <a:t>In the US, the importance of CCPs to teaching, research and practice was increasingly recognised in the 1990s</a:t>
            </a:r>
          </a:p>
          <a:p>
            <a:r>
              <a:rPr lang="en-GB" dirty="0"/>
              <a:t>Financial support for their development came from the Department of Housing and Urban Development and non-governmental organisations such as the Kellogg Commission and the Carnegie Foundation (Johnson Butterfield and </a:t>
            </a:r>
            <a:r>
              <a:rPr lang="en-GB" dirty="0" err="1"/>
              <a:t>Soska</a:t>
            </a:r>
            <a:r>
              <a:rPr lang="en-GB" dirty="0"/>
              <a:t>, 2004).  </a:t>
            </a:r>
          </a:p>
          <a:p>
            <a:r>
              <a:rPr lang="en-GB" dirty="0"/>
              <a:t>This led to many US universities being able to offer undergraduate courses which had civic responsibility at their centre (Hart et al, 2007)</a:t>
            </a:r>
          </a:p>
          <a:p>
            <a:r>
              <a:rPr lang="en-GB" dirty="0"/>
              <a:t>There are fewer examples in the UK</a:t>
            </a:r>
          </a:p>
          <a:p>
            <a:endParaRPr lang="en-GB" dirty="0"/>
          </a:p>
        </p:txBody>
      </p:sp>
    </p:spTree>
    <p:extLst>
      <p:ext uri="{BB962C8B-B14F-4D97-AF65-F5344CB8AC3E}">
        <p14:creationId xmlns:p14="http://schemas.microsoft.com/office/powerpoint/2010/main" val="2677977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29272-520C-43C0-8D36-2EEC109C81AA}"/>
              </a:ext>
            </a:extLst>
          </p:cNvPr>
          <p:cNvSpPr>
            <a:spLocks noGrp="1"/>
          </p:cNvSpPr>
          <p:nvPr>
            <p:ph type="title"/>
          </p:nvPr>
        </p:nvSpPr>
        <p:spPr>
          <a:xfrm>
            <a:off x="838200" y="365126"/>
            <a:ext cx="10515600" cy="810531"/>
          </a:xfrm>
        </p:spPr>
        <p:txBody>
          <a:bodyPr>
            <a:normAutofit/>
          </a:bodyPr>
          <a:lstStyle/>
          <a:p>
            <a:r>
              <a:rPr lang="en-GB" sz="4000" b="1" dirty="0"/>
              <a:t>How CCPs enable participatory research </a:t>
            </a:r>
          </a:p>
        </p:txBody>
      </p:sp>
      <p:graphicFrame>
        <p:nvGraphicFramePr>
          <p:cNvPr id="4" name="Content Placeholder 3">
            <a:extLst>
              <a:ext uri="{FF2B5EF4-FFF2-40B4-BE49-F238E27FC236}">
                <a16:creationId xmlns:a16="http://schemas.microsoft.com/office/drawing/2014/main" id="{7656E701-0402-4865-AFC6-0883AD77CC9F}"/>
              </a:ext>
            </a:extLst>
          </p:cNvPr>
          <p:cNvGraphicFramePr>
            <a:graphicFrameLocks noGrp="1"/>
          </p:cNvGraphicFramePr>
          <p:nvPr>
            <p:ph idx="1"/>
            <p:extLst>
              <p:ext uri="{D42A27DB-BD31-4B8C-83A1-F6EECF244321}">
                <p14:modId xmlns:p14="http://schemas.microsoft.com/office/powerpoint/2010/main" val="241186276"/>
              </p:ext>
            </p:extLst>
          </p:nvPr>
        </p:nvGraphicFramePr>
        <p:xfrm>
          <a:off x="613953" y="1319349"/>
          <a:ext cx="11077303" cy="5159827"/>
        </p:xfrm>
        <a:graphic>
          <a:graphicData uri="http://schemas.openxmlformats.org/drawingml/2006/table">
            <a:tbl>
              <a:tblPr firstRow="1" firstCol="1" bandRow="1">
                <a:tableStyleId>{22838BEF-8BB2-4498-84A7-C5851F593DF1}</a:tableStyleId>
              </a:tblPr>
              <a:tblGrid>
                <a:gridCol w="3085387">
                  <a:extLst>
                    <a:ext uri="{9D8B030D-6E8A-4147-A177-3AD203B41FA5}">
                      <a16:colId xmlns:a16="http://schemas.microsoft.com/office/drawing/2014/main" val="647141954"/>
                    </a:ext>
                  </a:extLst>
                </a:gridCol>
                <a:gridCol w="4351877">
                  <a:extLst>
                    <a:ext uri="{9D8B030D-6E8A-4147-A177-3AD203B41FA5}">
                      <a16:colId xmlns:a16="http://schemas.microsoft.com/office/drawing/2014/main" val="1198274783"/>
                    </a:ext>
                  </a:extLst>
                </a:gridCol>
                <a:gridCol w="3640039">
                  <a:extLst>
                    <a:ext uri="{9D8B030D-6E8A-4147-A177-3AD203B41FA5}">
                      <a16:colId xmlns:a16="http://schemas.microsoft.com/office/drawing/2014/main" val="1095918705"/>
                    </a:ext>
                  </a:extLst>
                </a:gridCol>
              </a:tblGrid>
              <a:tr h="339969">
                <a:tc>
                  <a:txBody>
                    <a:bodyPr/>
                    <a:lstStyle/>
                    <a:p>
                      <a:pPr>
                        <a:lnSpc>
                          <a:spcPct val="107000"/>
                        </a:lnSpc>
                        <a:spcAft>
                          <a:spcPts val="0"/>
                        </a:spcAft>
                        <a:tabLst>
                          <a:tab pos="180340" algn="l"/>
                        </a:tabLst>
                      </a:pPr>
                      <a:r>
                        <a:rPr lang="en-GB" sz="2000">
                          <a:effectLst/>
                        </a:rPr>
                        <a:t>Traditional Research</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2000" dirty="0">
                          <a:effectLst/>
                        </a:rPr>
                        <a:t>Participatory Research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2000">
                          <a:effectLst/>
                        </a:rPr>
                        <a:t>Role of CCP</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5571423"/>
                  </a:ext>
                </a:extLst>
              </a:tr>
              <a:tr h="1080191">
                <a:tc>
                  <a:txBody>
                    <a:bodyPr/>
                    <a:lstStyle/>
                    <a:p>
                      <a:pPr>
                        <a:lnSpc>
                          <a:spcPct val="107000"/>
                        </a:lnSpc>
                        <a:spcAft>
                          <a:spcPts val="0"/>
                        </a:spcAft>
                        <a:tabLst>
                          <a:tab pos="180340" algn="l"/>
                        </a:tabLst>
                      </a:pPr>
                      <a:r>
                        <a:rPr lang="en-GB" sz="2000">
                          <a:effectLst/>
                        </a:rPr>
                        <a:t>Academics (university staff) conduct research</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2000">
                          <a:effectLst/>
                        </a:rPr>
                        <a:t>Community members conduct research (alone or with the support of the academic community)</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2000">
                          <a:effectLst/>
                        </a:rPr>
                        <a:t>Brokering the relationships so community members have access to relevant academics.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1053264"/>
                  </a:ext>
                </a:extLst>
              </a:tr>
              <a:tr h="2379788">
                <a:tc>
                  <a:txBody>
                    <a:bodyPr/>
                    <a:lstStyle/>
                    <a:p>
                      <a:pPr>
                        <a:lnSpc>
                          <a:spcPct val="107000"/>
                        </a:lnSpc>
                        <a:spcAft>
                          <a:spcPts val="0"/>
                        </a:spcAft>
                        <a:tabLst>
                          <a:tab pos="180340" algn="l"/>
                        </a:tabLst>
                      </a:pPr>
                      <a:r>
                        <a:rPr lang="en-GB" sz="2000" dirty="0">
                          <a:effectLst/>
                        </a:rPr>
                        <a:t>The research is about the needs of the university and the interests of the academics, for example it is about contributing to a particular topic area.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2000" dirty="0">
                          <a:effectLst/>
                        </a:rPr>
                        <a:t>The research is intended to help improve issues within the community and is usually linked to social change, and social justice, so is more likely to serve the needs of the local community.  It can also serve academic needs at the same time.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2000" dirty="0">
                          <a:effectLst/>
                        </a:rPr>
                        <a:t>CCPs are a channel through which the community voice can be heard so the research needs of the community are known.  Academics can also approach appropriate community partners with suggestions for research.</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138053"/>
                  </a:ext>
                </a:extLst>
              </a:tr>
              <a:tr h="1359879">
                <a:tc>
                  <a:txBody>
                    <a:bodyPr/>
                    <a:lstStyle/>
                    <a:p>
                      <a:pPr>
                        <a:lnSpc>
                          <a:spcPct val="107000"/>
                        </a:lnSpc>
                        <a:spcAft>
                          <a:spcPts val="0"/>
                        </a:spcAft>
                        <a:tabLst>
                          <a:tab pos="180340" algn="l"/>
                        </a:tabLst>
                      </a:pPr>
                      <a:r>
                        <a:rPr lang="en-GB" sz="2000" dirty="0">
                          <a:effectLst/>
                        </a:rPr>
                        <a:t>The academic is the expert and the university or research organisation ‘owns’ the research.</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2000" dirty="0">
                          <a:effectLst/>
                        </a:rPr>
                        <a:t>The community member is the expert and owns the research.</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tabLst>
                          <a:tab pos="180340" algn="l"/>
                        </a:tabLst>
                      </a:pPr>
                      <a:r>
                        <a:rPr lang="en-GB" sz="2000" dirty="0">
                          <a:effectLst/>
                        </a:rPr>
                        <a:t>CCPs facilitate mutually beneficial collaborations with an emphasis on valuing experts by experience and academic knowledge equally.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4841093"/>
                  </a:ext>
                </a:extLst>
              </a:tr>
            </a:tbl>
          </a:graphicData>
        </a:graphic>
      </p:graphicFrame>
    </p:spTree>
    <p:extLst>
      <p:ext uri="{BB962C8B-B14F-4D97-AF65-F5344CB8AC3E}">
        <p14:creationId xmlns:p14="http://schemas.microsoft.com/office/powerpoint/2010/main" val="120792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8AC51-0A59-4FE1-842E-A0C761D68435}"/>
              </a:ext>
            </a:extLst>
          </p:cNvPr>
          <p:cNvSpPr>
            <a:spLocks noGrp="1"/>
          </p:cNvSpPr>
          <p:nvPr>
            <p:ph type="title"/>
          </p:nvPr>
        </p:nvSpPr>
        <p:spPr/>
        <p:txBody>
          <a:bodyPr/>
          <a:lstStyle/>
          <a:p>
            <a:r>
              <a:rPr lang="en-GB" b="1" dirty="0"/>
              <a:t>Principles of Community Campus Partnerships</a:t>
            </a:r>
            <a:endParaRPr lang="en-GB" dirty="0"/>
          </a:p>
        </p:txBody>
      </p:sp>
      <p:sp>
        <p:nvSpPr>
          <p:cNvPr id="3" name="Content Placeholder 2">
            <a:extLst>
              <a:ext uri="{FF2B5EF4-FFF2-40B4-BE49-F238E27FC236}">
                <a16:creationId xmlns:a16="http://schemas.microsoft.com/office/drawing/2014/main" id="{68F736C4-DB9D-4CFD-9E5C-C0A84806CB01}"/>
              </a:ext>
            </a:extLst>
          </p:cNvPr>
          <p:cNvSpPr>
            <a:spLocks noGrp="1"/>
          </p:cNvSpPr>
          <p:nvPr>
            <p:ph idx="1"/>
          </p:nvPr>
        </p:nvSpPr>
        <p:spPr/>
        <p:txBody>
          <a:bodyPr>
            <a:normAutofit/>
          </a:bodyPr>
          <a:lstStyle/>
          <a:p>
            <a:pPr marL="0" indent="0">
              <a:buNone/>
            </a:pPr>
            <a:r>
              <a:rPr lang="en-GB" dirty="0"/>
              <a:t>The organization Community–Campus Partnership for Health (CCPH), which promotes CBPR, has formulated a list of </a:t>
            </a:r>
          </a:p>
          <a:p>
            <a:pPr marL="0" indent="0">
              <a:buNone/>
            </a:pPr>
            <a:r>
              <a:rPr lang="en-GB" dirty="0"/>
              <a:t>“Principles of Good Community–Campus Partnerships” </a:t>
            </a:r>
          </a:p>
          <a:p>
            <a:pPr marL="0" indent="0">
              <a:buNone/>
            </a:pPr>
            <a:r>
              <a:rPr lang="en-GB" dirty="0"/>
              <a:t>The following slides outline the 12 principles drawn from CCPH </a:t>
            </a:r>
          </a:p>
          <a:p>
            <a:pPr marL="0" indent="0">
              <a:buNone/>
            </a:pPr>
            <a:r>
              <a:rPr lang="en-GB" dirty="0"/>
              <a:t>These principles are intended to be used as a starting point to develop more customised principles, rather than a rigid set of rules. </a:t>
            </a:r>
          </a:p>
          <a:p>
            <a:pPr marL="0" indent="0">
              <a:buNone/>
            </a:pPr>
            <a:endParaRPr lang="en-GB" dirty="0"/>
          </a:p>
        </p:txBody>
      </p:sp>
    </p:spTree>
    <p:extLst>
      <p:ext uri="{BB962C8B-B14F-4D97-AF65-F5344CB8AC3E}">
        <p14:creationId xmlns:p14="http://schemas.microsoft.com/office/powerpoint/2010/main" val="2402564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53A48-5808-4AFF-96C4-1316D635F8D2}"/>
              </a:ext>
            </a:extLst>
          </p:cNvPr>
          <p:cNvSpPr>
            <a:spLocks noGrp="1"/>
          </p:cNvSpPr>
          <p:nvPr>
            <p:ph type="title"/>
          </p:nvPr>
        </p:nvSpPr>
        <p:spPr/>
        <p:txBody>
          <a:bodyPr/>
          <a:lstStyle/>
          <a:p>
            <a:r>
              <a:rPr lang="en-GB" b="1" dirty="0"/>
              <a:t>Principles of Community Campus Partnerships</a:t>
            </a:r>
            <a:br>
              <a:rPr lang="en-GB" dirty="0"/>
            </a:br>
            <a:endParaRPr lang="en-GB" dirty="0"/>
          </a:p>
        </p:txBody>
      </p:sp>
      <p:sp>
        <p:nvSpPr>
          <p:cNvPr id="3" name="Content Placeholder 2">
            <a:extLst>
              <a:ext uri="{FF2B5EF4-FFF2-40B4-BE49-F238E27FC236}">
                <a16:creationId xmlns:a16="http://schemas.microsoft.com/office/drawing/2014/main" id="{75170A19-1657-4236-B40A-254607863E40}"/>
              </a:ext>
            </a:extLst>
          </p:cNvPr>
          <p:cNvSpPr>
            <a:spLocks noGrp="1"/>
          </p:cNvSpPr>
          <p:nvPr>
            <p:ph idx="1"/>
          </p:nvPr>
        </p:nvSpPr>
        <p:spPr>
          <a:xfrm>
            <a:off x="838200" y="1219200"/>
            <a:ext cx="10515600" cy="4957763"/>
          </a:xfrm>
        </p:spPr>
        <p:txBody>
          <a:bodyPr>
            <a:normAutofit/>
          </a:bodyPr>
          <a:lstStyle/>
          <a:p>
            <a:pPr marL="0" indent="0">
              <a:buNone/>
            </a:pPr>
            <a:r>
              <a:rPr lang="en-GB" sz="3200" b="1" dirty="0"/>
              <a:t>The partnership:</a:t>
            </a:r>
            <a:endParaRPr lang="en-GB" sz="1050" dirty="0"/>
          </a:p>
          <a:p>
            <a:pPr marL="514350" lvl="0" indent="-514350">
              <a:buFont typeface="+mj-lt"/>
              <a:buAutoNum type="arabicPeriod"/>
            </a:pPr>
            <a:r>
              <a:rPr lang="en-GB" b="1" dirty="0"/>
              <a:t>Forms to serve a specific purpose and may take on new goals over time </a:t>
            </a:r>
            <a:r>
              <a:rPr lang="en-GB" dirty="0"/>
              <a:t>– a CCP could be established for a more general purpose rather than a specific project, for example, to improve community health. </a:t>
            </a:r>
          </a:p>
          <a:p>
            <a:pPr marL="514350" lvl="0" indent="-514350">
              <a:buFont typeface="+mj-lt"/>
              <a:buAutoNum type="arabicPeriod"/>
            </a:pPr>
            <a:r>
              <a:rPr lang="en-GB" b="1" dirty="0"/>
              <a:t>Has shared objectives and values </a:t>
            </a:r>
            <a:r>
              <a:rPr lang="en-GB" dirty="0"/>
              <a:t>- for a CCP to succeed, it must have “a clearly articulated and mutually agreed-on mission” (Hubbell and Burman, 2006) </a:t>
            </a:r>
            <a:endParaRPr lang="en-GB" b="1" dirty="0"/>
          </a:p>
          <a:p>
            <a:pPr marL="514350" lvl="0" indent="-514350">
              <a:buFont typeface="+mj-lt"/>
              <a:buAutoNum type="arabicPeriod"/>
            </a:pPr>
            <a:r>
              <a:rPr lang="en-GB" b="1" dirty="0"/>
              <a:t>Is based on trust and respect </a:t>
            </a:r>
            <a:r>
              <a:rPr lang="en-GB" dirty="0"/>
              <a:t>- there is no specific model for a participatory research approach but CCPs can provide a foundation for CBPR by managing issues of trust, power and language </a:t>
            </a:r>
          </a:p>
        </p:txBody>
      </p:sp>
    </p:spTree>
    <p:extLst>
      <p:ext uri="{BB962C8B-B14F-4D97-AF65-F5344CB8AC3E}">
        <p14:creationId xmlns:p14="http://schemas.microsoft.com/office/powerpoint/2010/main" val="2141985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8AC51-0A59-4FE1-842E-A0C761D68435}"/>
              </a:ext>
            </a:extLst>
          </p:cNvPr>
          <p:cNvSpPr>
            <a:spLocks noGrp="1"/>
          </p:cNvSpPr>
          <p:nvPr>
            <p:ph type="title"/>
          </p:nvPr>
        </p:nvSpPr>
        <p:spPr/>
        <p:txBody>
          <a:bodyPr>
            <a:normAutofit fontScale="90000"/>
          </a:bodyPr>
          <a:lstStyle/>
          <a:p>
            <a:br>
              <a:rPr lang="en-GB" b="1" dirty="0"/>
            </a:br>
            <a:r>
              <a:rPr lang="en-GB" b="1" dirty="0"/>
              <a:t>Principles of Community Campus Partnerships</a:t>
            </a:r>
            <a:br>
              <a:rPr lang="en-GB" dirty="0"/>
            </a:br>
            <a:endParaRPr lang="en-GB" dirty="0"/>
          </a:p>
        </p:txBody>
      </p:sp>
      <p:sp>
        <p:nvSpPr>
          <p:cNvPr id="3" name="Content Placeholder 2">
            <a:extLst>
              <a:ext uri="{FF2B5EF4-FFF2-40B4-BE49-F238E27FC236}">
                <a16:creationId xmlns:a16="http://schemas.microsoft.com/office/drawing/2014/main" id="{68F736C4-DB9D-4CFD-9E5C-C0A84806CB01}"/>
              </a:ext>
            </a:extLst>
          </p:cNvPr>
          <p:cNvSpPr>
            <a:spLocks noGrp="1"/>
          </p:cNvSpPr>
          <p:nvPr>
            <p:ph idx="1"/>
          </p:nvPr>
        </p:nvSpPr>
        <p:spPr>
          <a:xfrm>
            <a:off x="838200" y="1502229"/>
            <a:ext cx="10515600" cy="4674734"/>
          </a:xfrm>
        </p:spPr>
        <p:txBody>
          <a:bodyPr>
            <a:normAutofit/>
          </a:bodyPr>
          <a:lstStyle/>
          <a:p>
            <a:pPr marL="0" lvl="0" indent="0">
              <a:buNone/>
            </a:pPr>
            <a:r>
              <a:rPr lang="en-GB" b="1" dirty="0"/>
              <a:t>4. Is asset-based but also builds capacity for all involved </a:t>
            </a:r>
            <a:r>
              <a:rPr lang="en-GB" dirty="0"/>
              <a:t>- CCPs can work with community members to explore the skills that they bring to a research project so that the focus moves away from a deficit approach that begins by identifying problems</a:t>
            </a:r>
          </a:p>
          <a:p>
            <a:pPr marL="0" indent="0">
              <a:buNone/>
            </a:pPr>
            <a:r>
              <a:rPr lang="en-GB" b="1" dirty="0"/>
              <a:t>5. Shares resources and power </a:t>
            </a:r>
            <a:r>
              <a:rPr lang="en-GB" dirty="0"/>
              <a:t>- The sharing of resources is a question of justice, demonstrating the equal status of all partners (</a:t>
            </a:r>
            <a:r>
              <a:rPr lang="en-GB" dirty="0" err="1"/>
              <a:t>Bringle</a:t>
            </a:r>
            <a:r>
              <a:rPr lang="en-GB" dirty="0"/>
              <a:t> and Hatcher, 2002).</a:t>
            </a:r>
          </a:p>
          <a:p>
            <a:pPr marL="0" indent="0">
              <a:buNone/>
            </a:pPr>
            <a:r>
              <a:rPr lang="en-GB" b="1" dirty="0"/>
              <a:t>6. Requires clear and regular communication and a common language </a:t>
            </a:r>
            <a:r>
              <a:rPr lang="en-GB" dirty="0"/>
              <a:t>– language can be used very differently depending on the sector, with higher education, statutory services, the non-profit and private sectors often using distinct terminology and abbreviations.  </a:t>
            </a:r>
          </a:p>
        </p:txBody>
      </p:sp>
    </p:spTree>
    <p:extLst>
      <p:ext uri="{BB962C8B-B14F-4D97-AF65-F5344CB8AC3E}">
        <p14:creationId xmlns:p14="http://schemas.microsoft.com/office/powerpoint/2010/main" val="297867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DFF44-9277-495F-9A32-87BFAE0A93E7}"/>
              </a:ext>
            </a:extLst>
          </p:cNvPr>
          <p:cNvSpPr>
            <a:spLocks noGrp="1"/>
          </p:cNvSpPr>
          <p:nvPr>
            <p:ph type="title"/>
          </p:nvPr>
        </p:nvSpPr>
        <p:spPr>
          <a:xfrm>
            <a:off x="838200" y="365125"/>
            <a:ext cx="10515600" cy="1137105"/>
          </a:xfrm>
        </p:spPr>
        <p:txBody>
          <a:bodyPr>
            <a:normAutofit fontScale="90000"/>
          </a:bodyPr>
          <a:lstStyle/>
          <a:p>
            <a:br>
              <a:rPr lang="en-GB" b="1" dirty="0"/>
            </a:br>
            <a:r>
              <a:rPr lang="en-GB" b="1" dirty="0"/>
              <a:t>Principles of Community Campus Partnerships</a:t>
            </a:r>
            <a:br>
              <a:rPr lang="en-GB" dirty="0"/>
            </a:br>
            <a:endParaRPr lang="en-GB" dirty="0"/>
          </a:p>
        </p:txBody>
      </p:sp>
      <p:sp>
        <p:nvSpPr>
          <p:cNvPr id="3" name="Content Placeholder 2">
            <a:extLst>
              <a:ext uri="{FF2B5EF4-FFF2-40B4-BE49-F238E27FC236}">
                <a16:creationId xmlns:a16="http://schemas.microsoft.com/office/drawing/2014/main" id="{E6FB05AF-50A6-4017-A220-B6EF00095185}"/>
              </a:ext>
            </a:extLst>
          </p:cNvPr>
          <p:cNvSpPr>
            <a:spLocks noGrp="1"/>
          </p:cNvSpPr>
          <p:nvPr>
            <p:ph idx="1"/>
          </p:nvPr>
        </p:nvSpPr>
        <p:spPr>
          <a:xfrm>
            <a:off x="838200" y="1632858"/>
            <a:ext cx="10515600" cy="4544106"/>
          </a:xfrm>
        </p:spPr>
        <p:txBody>
          <a:bodyPr>
            <a:normAutofit/>
          </a:bodyPr>
          <a:lstStyle/>
          <a:p>
            <a:pPr marL="0" indent="0">
              <a:buNone/>
            </a:pPr>
            <a:r>
              <a:rPr lang="en-GB" b="1" dirty="0"/>
              <a:t>7. Shares decision-making and the development of processes, involving all partners </a:t>
            </a:r>
            <a:r>
              <a:rPr lang="en-GB" dirty="0"/>
              <a:t>- this should include efforts to include even the “weakest” partners in the decision-making process (</a:t>
            </a:r>
            <a:r>
              <a:rPr lang="en-GB" dirty="0" err="1"/>
              <a:t>Strier</a:t>
            </a:r>
            <a:r>
              <a:rPr lang="en-GB" dirty="0"/>
              <a:t>, 2010). </a:t>
            </a:r>
          </a:p>
          <a:p>
            <a:pPr marL="0" indent="0">
              <a:buNone/>
            </a:pPr>
            <a:r>
              <a:rPr lang="en-GB" b="1" dirty="0"/>
              <a:t>8. Continues to develop and improve through feedback from all stakeholders </a:t>
            </a:r>
            <a:r>
              <a:rPr lang="en-GB" dirty="0"/>
              <a:t>- ongoing development of partnerships involves encouraging reflexivity from those involved (Stier, 2010). </a:t>
            </a:r>
          </a:p>
          <a:p>
            <a:pPr marL="0" indent="0">
              <a:buNone/>
            </a:pPr>
            <a:r>
              <a:rPr lang="en-GB" b="1" dirty="0"/>
              <a:t>9. Benefits all partners involved </a:t>
            </a:r>
            <a:r>
              <a:rPr lang="en-GB" dirty="0"/>
              <a:t>- mutual benefit is important in tackling power imbalances as work carried out as a charitable gesture generally sees the ‘provider’ holding all the power.</a:t>
            </a:r>
          </a:p>
        </p:txBody>
      </p:sp>
    </p:spTree>
    <p:extLst>
      <p:ext uri="{BB962C8B-B14F-4D97-AF65-F5344CB8AC3E}">
        <p14:creationId xmlns:p14="http://schemas.microsoft.com/office/powerpoint/2010/main" val="649422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8AC51-0A59-4FE1-842E-A0C761D68435}"/>
              </a:ext>
            </a:extLst>
          </p:cNvPr>
          <p:cNvSpPr>
            <a:spLocks noGrp="1"/>
          </p:cNvSpPr>
          <p:nvPr>
            <p:ph type="title"/>
          </p:nvPr>
        </p:nvSpPr>
        <p:spPr/>
        <p:txBody>
          <a:bodyPr>
            <a:normAutofit fontScale="90000"/>
          </a:bodyPr>
          <a:lstStyle/>
          <a:p>
            <a:br>
              <a:rPr lang="en-GB" b="1" dirty="0"/>
            </a:br>
            <a:r>
              <a:rPr lang="en-GB" b="1" dirty="0"/>
              <a:t>Principles of Community Campus Partnerships</a:t>
            </a:r>
            <a:br>
              <a:rPr lang="en-GB" dirty="0"/>
            </a:br>
            <a:endParaRPr lang="en-GB" dirty="0"/>
          </a:p>
        </p:txBody>
      </p:sp>
      <p:sp>
        <p:nvSpPr>
          <p:cNvPr id="3" name="Content Placeholder 2">
            <a:extLst>
              <a:ext uri="{FF2B5EF4-FFF2-40B4-BE49-F238E27FC236}">
                <a16:creationId xmlns:a16="http://schemas.microsoft.com/office/drawing/2014/main" id="{68F736C4-DB9D-4CFD-9E5C-C0A84806CB01}"/>
              </a:ext>
            </a:extLst>
          </p:cNvPr>
          <p:cNvSpPr>
            <a:spLocks noGrp="1"/>
          </p:cNvSpPr>
          <p:nvPr>
            <p:ph idx="1"/>
          </p:nvPr>
        </p:nvSpPr>
        <p:spPr>
          <a:xfrm>
            <a:off x="838200" y="1825625"/>
            <a:ext cx="10515600" cy="4351338"/>
          </a:xfrm>
        </p:spPr>
        <p:txBody>
          <a:bodyPr>
            <a:normAutofit/>
          </a:bodyPr>
          <a:lstStyle/>
          <a:p>
            <a:pPr marL="0" indent="0">
              <a:buNone/>
            </a:pPr>
            <a:r>
              <a:rPr lang="en-GB" b="1" dirty="0"/>
              <a:t>10. Does not have to be permanent, and an exit strategy should be planned </a:t>
            </a:r>
            <a:r>
              <a:rPr lang="en-GB" dirty="0"/>
              <a:t>- there should be no pressure for the partnership to be permanent but longer term relationships support CBPR.</a:t>
            </a:r>
          </a:p>
          <a:p>
            <a:pPr marL="0" indent="0">
              <a:buNone/>
            </a:pPr>
            <a:r>
              <a:rPr lang="en-GB" b="1" dirty="0"/>
              <a:t>11. Considers the nature of the environment/context in its design, evaluation, and sustainability </a:t>
            </a:r>
            <a:r>
              <a:rPr lang="en-GB" dirty="0"/>
              <a:t>- in the current climate of limited funding and austerity measures, sustainability is a great challenge. </a:t>
            </a:r>
          </a:p>
          <a:p>
            <a:pPr marL="0" indent="0">
              <a:buNone/>
            </a:pPr>
            <a:r>
              <a:rPr lang="en-GB" b="1" dirty="0"/>
              <a:t>12. Values community and academic knowledge and experience equally</a:t>
            </a:r>
            <a:r>
              <a:rPr lang="en-GB" dirty="0"/>
              <a:t> - it is important that all of the partners’ contributions are regularly acknowledged so that they feel valued (Askew, 2001). </a:t>
            </a:r>
            <a:endParaRPr lang="en-GB" i="1" dirty="0"/>
          </a:p>
          <a:p>
            <a:pPr marL="0" lvl="0" indent="0">
              <a:buNone/>
            </a:pPr>
            <a:endParaRPr lang="en-GB" dirty="0"/>
          </a:p>
        </p:txBody>
      </p:sp>
    </p:spTree>
    <p:extLst>
      <p:ext uri="{BB962C8B-B14F-4D97-AF65-F5344CB8AC3E}">
        <p14:creationId xmlns:p14="http://schemas.microsoft.com/office/powerpoint/2010/main" val="39767489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TotalTime>
  <Words>1946</Words>
  <Application>Microsoft Office PowerPoint</Application>
  <PresentationFormat>Widescreen</PresentationFormat>
  <Paragraphs>117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Community-Campus Partnerships</vt:lpstr>
      <vt:lpstr>Session Aims </vt:lpstr>
      <vt:lpstr>  The Origins of Community Campus Partnerships   </vt:lpstr>
      <vt:lpstr>How CCPs enable participatory research </vt:lpstr>
      <vt:lpstr>Principles of Community Campus Partnerships</vt:lpstr>
      <vt:lpstr>Principles of Community Campus Partnerships </vt:lpstr>
      <vt:lpstr> Principles of Community Campus Partnerships </vt:lpstr>
      <vt:lpstr> Principles of Community Campus Partnerships </vt:lpstr>
      <vt:lpstr> Principles of Community Campus Partnerships </vt:lpstr>
      <vt:lpstr>Mutually beneficial partnerships</vt:lpstr>
      <vt:lpstr> Brokering </vt:lpstr>
      <vt:lpstr> The challenges of CCPs  </vt:lpstr>
      <vt:lpstr>The challenges of CCPs</vt:lpstr>
      <vt:lpstr>The challenges of CCPs cont.</vt:lpstr>
      <vt:lpstr>Added Value </vt:lpstr>
      <vt:lpstr> Case Study: Leeds Beckett – St George’s Crypt Partnership </vt:lpstr>
      <vt:lpstr>Blurred Boundaries</vt:lpstr>
      <vt:lpstr>CBPR projects and associated learning</vt:lpstr>
      <vt:lpstr> Top Tips for Practice </vt:lpstr>
      <vt:lpstr>Summary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participatory research</dc:title>
  <dc:creator>Louise Warwick-Booth</dc:creator>
  <cp:lastModifiedBy>Martha Gleeson</cp:lastModifiedBy>
  <cp:revision>65</cp:revision>
  <dcterms:created xsi:type="dcterms:W3CDTF">2019-03-25T13:55:44Z</dcterms:created>
  <dcterms:modified xsi:type="dcterms:W3CDTF">2021-04-14T09:49:09Z</dcterms:modified>
</cp:coreProperties>
</file>