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6" r:id="rId5"/>
    <p:sldId id="258" r:id="rId6"/>
    <p:sldId id="259" r:id="rId7"/>
    <p:sldId id="277" r:id="rId8"/>
    <p:sldId id="260" r:id="rId9"/>
    <p:sldId id="261" r:id="rId10"/>
    <p:sldId id="262" r:id="rId11"/>
    <p:sldId id="263" r:id="rId12"/>
    <p:sldId id="279" r:id="rId13"/>
    <p:sldId id="264" r:id="rId14"/>
    <p:sldId id="266" r:id="rId15"/>
    <p:sldId id="267" r:id="rId16"/>
    <p:sldId id="265" r:id="rId17"/>
    <p:sldId id="269" r:id="rId18"/>
    <p:sldId id="268" r:id="rId19"/>
    <p:sldId id="278"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ha Gleeson" userId="d66092b4-a3b0-49d4-96e6-8926dd3e69a0" providerId="ADAL" clId="{8D2B78B7-195C-49B1-B46B-991D7E8DA99F}"/>
    <pc:docChg chg="custSel modSld">
      <pc:chgData name="Martha Gleeson" userId="d66092b4-a3b0-49d4-96e6-8926dd3e69a0" providerId="ADAL" clId="{8D2B78B7-195C-49B1-B46B-991D7E8DA99F}" dt="2021-04-14T09:50:16.672" v="7" actId="20577"/>
      <pc:docMkLst>
        <pc:docMk/>
      </pc:docMkLst>
      <pc:sldChg chg="modSp mod">
        <pc:chgData name="Martha Gleeson" userId="d66092b4-a3b0-49d4-96e6-8926dd3e69a0" providerId="ADAL" clId="{8D2B78B7-195C-49B1-B46B-991D7E8DA99F}" dt="2021-04-14T09:50:03.592" v="5" actId="20577"/>
        <pc:sldMkLst>
          <pc:docMk/>
          <pc:sldMk cId="793964229" sldId="264"/>
        </pc:sldMkLst>
        <pc:spChg chg="mod">
          <ac:chgData name="Martha Gleeson" userId="d66092b4-a3b0-49d4-96e6-8926dd3e69a0" providerId="ADAL" clId="{8D2B78B7-195C-49B1-B46B-991D7E8DA99F}" dt="2021-04-14T09:50:03.592" v="5" actId="20577"/>
          <ac:spMkLst>
            <pc:docMk/>
            <pc:sldMk cId="793964229" sldId="264"/>
            <ac:spMk id="5" creationId="{B64C881D-02D9-4DCB-9C72-1A08AEF63222}"/>
          </ac:spMkLst>
        </pc:spChg>
      </pc:sldChg>
      <pc:sldChg chg="modSp mod">
        <pc:chgData name="Martha Gleeson" userId="d66092b4-a3b0-49d4-96e6-8926dd3e69a0" providerId="ADAL" clId="{8D2B78B7-195C-49B1-B46B-991D7E8DA99F}" dt="2021-04-14T09:50:16.672" v="7" actId="20577"/>
        <pc:sldMkLst>
          <pc:docMk/>
          <pc:sldMk cId="4110225259" sldId="265"/>
        </pc:sldMkLst>
        <pc:graphicFrameChg chg="modGraphic">
          <ac:chgData name="Martha Gleeson" userId="d66092b4-a3b0-49d4-96e6-8926dd3e69a0" providerId="ADAL" clId="{8D2B78B7-195C-49B1-B46B-991D7E8DA99F}" dt="2021-04-14T09:50:16.672" v="7" actId="20577"/>
          <ac:graphicFrameMkLst>
            <pc:docMk/>
            <pc:sldMk cId="4110225259" sldId="265"/>
            <ac:graphicFrameMk id="7" creationId="{817FCA78-A363-4481-A5EB-7E0B4CABBE0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6110F-BE92-479A-B275-0664EC51C8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1AF047-94FC-45D3-9C77-69A5E29B8D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2FEFAF-2603-4DAF-B967-DDDEF07F495E}"/>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BFCBD6DE-C42D-446A-A532-23DB0542B5F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585B168-1EE0-4C8D-83D3-DFE1CF1D02E6}"/>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3758687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F96A-0F72-4634-90A9-15349BB937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0299DD-D8BF-4959-B4D1-24F827F7EB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5BAFE4-8B96-41B4-874A-4ED247BAE9B7}"/>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04D7AF7A-B4EB-486B-B757-5F025CB7C5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3455496-B88D-4CB3-B539-A4A06C92B3EB}"/>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00469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10E907-9758-4269-835C-E885D68A84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B30731-DAD2-40A0-8221-5EF182C245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23E8FC-522B-482C-9EB3-B1643DEFCCFD}"/>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1B753351-4709-4496-AE94-1FA42BE201E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2672E7E-B3D0-481A-80B3-1D456B83A75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10345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981B-2874-4C48-AE41-7EE286182C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73F1A0-8C7E-4216-8486-F3587015A4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8917BA-009E-45E4-A59D-BE10B8B121C9}"/>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EF38C0DC-7C67-45B7-B93E-79FC7312C1E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5D33C21-39A0-4659-AF86-0C727DC44FF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06946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7ADF-3BEB-40BA-AD2E-9A17A6CBB6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87B38D-52EB-4FA3-9C7A-FC9680DB7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D4A682-7A40-492D-BAC4-4B2EAE8D8849}"/>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08822503-1673-40B8-8B80-701D42AAC65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D94C41A-5919-41DA-A446-ED0886E864E1}"/>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760978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1C14-39E7-4989-886A-863878EA52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3D7854-0331-441A-9F07-13FEED4992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C29502-6C6B-435B-A3C5-E73852CE08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3BEAE5-84CE-4B88-9A54-19DC87FAE3C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A3AE6B94-862D-40F0-BD25-CE5FD76C92C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B19848A-940E-41B3-875F-F51C7310CB49}"/>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63404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07D0B-D0A5-46B8-9317-080FA5E2A11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93EDEE-8BB4-43B3-A1C7-AE09AA260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53DF07-B3FF-453E-8D93-53CAEAE0A3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C8C201-854E-4418-AB60-486980A531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E7D033-168D-499F-9BE1-ED351278A7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A1EB9E-E52F-4C38-A565-0B5981972EE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8" name="Footer Placeholder 7">
            <a:extLst>
              <a:ext uri="{FF2B5EF4-FFF2-40B4-BE49-F238E27FC236}">
                <a16:creationId xmlns:a16="http://schemas.microsoft.com/office/drawing/2014/main" id="{65C2B161-6585-4BAF-B2A3-F78A57743B7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57C01FD-F6AD-40CD-A940-9502C0753384}"/>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15810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E42CC-4D44-47F1-BB66-8EA5B5631E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3704BD-7450-4463-A0FC-3AD0928F98A5}"/>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4" name="Footer Placeholder 3">
            <a:extLst>
              <a:ext uri="{FF2B5EF4-FFF2-40B4-BE49-F238E27FC236}">
                <a16:creationId xmlns:a16="http://schemas.microsoft.com/office/drawing/2014/main" id="{A53B6C45-EC0B-4F0C-93EB-05917BDBECB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FB32AF6-BFA9-4D44-BEF1-8DB218C8126B}"/>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24295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D32730-A4AE-4946-9293-FFE9F40F21A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3" name="Footer Placeholder 2">
            <a:extLst>
              <a:ext uri="{FF2B5EF4-FFF2-40B4-BE49-F238E27FC236}">
                <a16:creationId xmlns:a16="http://schemas.microsoft.com/office/drawing/2014/main" id="{F768DCAD-3B28-42D1-BD92-16EB7E39AA6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4F52C60-56C7-4CC6-869B-8FBDB87EE295}"/>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46477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7327A-2C37-424F-9786-5FE59A94C6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7A7455B-E592-4826-8D95-FEB2C9E630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F4AA34-B91D-4BB5-8FF4-BBE6814D4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97D62-D1B0-4B45-9A1F-AEA5909DA012}"/>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5E371307-DAC6-4D4C-9BE9-575D798B014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2C50BCE-66AD-4CAD-9B1F-E520A617F86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114607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95575-EDF0-465C-BD9A-A9588134EF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163D6D-6B8B-44C0-B9DD-0C6FAEB11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BBD9D2F8-CE5A-4B32-9A78-14A641D005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690FA5-BC1B-46E1-B979-BB3340B5A960}"/>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1530FF7B-F8CC-47F1-9AB6-15D205CE74F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F8B5EFB-6A10-4A4D-9B0D-85875E887E3A}"/>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62831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E81E3D-DE0C-48DF-91C0-E73349BC23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EEB3C9-88DE-4B8E-BA21-5CDF50392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8474FD-48BC-4C77-A3E3-9EDD34671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7F9F978F-6040-473F-9DC3-83527295D2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47264AC-24B3-41BB-B5CD-395583AD68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F6C83-36EF-42CF-83FC-F93F966C9A9B}" type="slidenum">
              <a:rPr lang="en-GB" smtClean="0"/>
              <a:t>‹#›</a:t>
            </a:fld>
            <a:endParaRPr lang="en-GB" dirty="0"/>
          </a:p>
        </p:txBody>
      </p:sp>
    </p:spTree>
    <p:extLst>
      <p:ext uri="{BB962C8B-B14F-4D97-AF65-F5344CB8AC3E}">
        <p14:creationId xmlns:p14="http://schemas.microsoft.com/office/powerpoint/2010/main" val="956642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C07E-A92F-4D87-A4C9-AF11909D3AAE}"/>
              </a:ext>
            </a:extLst>
          </p:cNvPr>
          <p:cNvSpPr>
            <a:spLocks noGrp="1"/>
          </p:cNvSpPr>
          <p:nvPr>
            <p:ph type="ctrTitle"/>
          </p:nvPr>
        </p:nvSpPr>
        <p:spPr/>
        <p:txBody>
          <a:bodyPr/>
          <a:lstStyle/>
          <a:p>
            <a:r>
              <a:rPr lang="en-GB" b="1" dirty="0"/>
              <a:t>The impact of participatory research </a:t>
            </a:r>
            <a:endParaRPr lang="en-GB" dirty="0"/>
          </a:p>
        </p:txBody>
      </p:sp>
    </p:spTree>
    <p:extLst>
      <p:ext uri="{BB962C8B-B14F-4D97-AF65-F5344CB8AC3E}">
        <p14:creationId xmlns:p14="http://schemas.microsoft.com/office/powerpoint/2010/main" val="2202464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4D627-23DE-4810-A666-E1F271430661}"/>
              </a:ext>
            </a:extLst>
          </p:cNvPr>
          <p:cNvSpPr>
            <a:spLocks noGrp="1"/>
          </p:cNvSpPr>
          <p:nvPr>
            <p:ph type="title"/>
          </p:nvPr>
        </p:nvSpPr>
        <p:spPr/>
        <p:txBody>
          <a:bodyPr/>
          <a:lstStyle/>
          <a:p>
            <a:r>
              <a:rPr lang="en-GB" b="1" dirty="0"/>
              <a:t>Example levels of impact</a:t>
            </a:r>
            <a:br>
              <a:rPr lang="en-GB" dirty="0"/>
            </a:br>
            <a:endParaRPr lang="en-GB" dirty="0"/>
          </a:p>
        </p:txBody>
      </p:sp>
      <p:graphicFrame>
        <p:nvGraphicFramePr>
          <p:cNvPr id="8" name="Content Placeholder 7">
            <a:extLst>
              <a:ext uri="{FF2B5EF4-FFF2-40B4-BE49-F238E27FC236}">
                <a16:creationId xmlns:a16="http://schemas.microsoft.com/office/drawing/2014/main" id="{93C11FD3-6F74-4936-B23C-8EEEA7313BE7}"/>
              </a:ext>
            </a:extLst>
          </p:cNvPr>
          <p:cNvGraphicFramePr>
            <a:graphicFrameLocks noGrp="1"/>
          </p:cNvGraphicFramePr>
          <p:nvPr>
            <p:ph idx="1"/>
            <p:extLst>
              <p:ext uri="{D42A27DB-BD31-4B8C-83A1-F6EECF244321}">
                <p14:modId xmlns:p14="http://schemas.microsoft.com/office/powerpoint/2010/main" val="2873978604"/>
              </p:ext>
            </p:extLst>
          </p:nvPr>
        </p:nvGraphicFramePr>
        <p:xfrm>
          <a:off x="1158948" y="1942306"/>
          <a:ext cx="9707526" cy="4868037"/>
        </p:xfrm>
        <a:graphic>
          <a:graphicData uri="http://schemas.openxmlformats.org/drawingml/2006/table">
            <a:tbl>
              <a:tblPr firstRow="1" firstCol="1" bandRow="1">
                <a:tableStyleId>{5C22544A-7EE6-4342-B048-85BDC9FD1C3A}</a:tableStyleId>
              </a:tblPr>
              <a:tblGrid>
                <a:gridCol w="4853763">
                  <a:extLst>
                    <a:ext uri="{9D8B030D-6E8A-4147-A177-3AD203B41FA5}">
                      <a16:colId xmlns:a16="http://schemas.microsoft.com/office/drawing/2014/main" val="2536103299"/>
                    </a:ext>
                  </a:extLst>
                </a:gridCol>
                <a:gridCol w="4853763">
                  <a:extLst>
                    <a:ext uri="{9D8B030D-6E8A-4147-A177-3AD203B41FA5}">
                      <a16:colId xmlns:a16="http://schemas.microsoft.com/office/drawing/2014/main" val="306151057"/>
                    </a:ext>
                  </a:extLst>
                </a:gridCol>
              </a:tblGrid>
              <a:tr h="4224578">
                <a:tc>
                  <a:txBody>
                    <a:bodyPr/>
                    <a:lstStyle/>
                    <a:p>
                      <a:pPr>
                        <a:lnSpc>
                          <a:spcPct val="107000"/>
                        </a:lnSpc>
                        <a:spcAft>
                          <a:spcPts val="0"/>
                        </a:spcAft>
                      </a:pPr>
                      <a:r>
                        <a:rPr lang="en-GB" sz="1600" dirty="0">
                          <a:effectLst/>
                        </a:rPr>
                        <a:t>Individual – community researchers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dirty="0">
                          <a:effectLst/>
                        </a:rPr>
                        <a:t>Improved confidence and self-esteem for co-researchers/service users/patients, all associated with the transformational power of learning (Cook et al 2017).</a:t>
                      </a:r>
                    </a:p>
                    <a:p>
                      <a:pPr>
                        <a:lnSpc>
                          <a:spcPct val="107000"/>
                        </a:lnSpc>
                        <a:spcAft>
                          <a:spcPts val="0"/>
                        </a:spcAft>
                      </a:pPr>
                      <a:r>
                        <a:rPr lang="en-GB" sz="1600" b="0" dirty="0">
                          <a:effectLst/>
                        </a:rPr>
                        <a:t> </a:t>
                      </a:r>
                    </a:p>
                    <a:p>
                      <a:pPr>
                        <a:lnSpc>
                          <a:spcPct val="107000"/>
                        </a:lnSpc>
                        <a:spcAft>
                          <a:spcPts val="0"/>
                        </a:spcAft>
                      </a:pPr>
                      <a:r>
                        <a:rPr lang="en-GB" sz="1600" b="0" dirty="0">
                          <a:effectLst/>
                        </a:rPr>
                        <a:t>Warwick-Booth (2007) reports a range of outcomes for community members. Personal level impacts include research expertise, improved analytical skills, time management skills, leadership and negotiation skills and some data inputting skills (depending upon the level of involvement in the empirical work). Volunteers can also develop contracting and management skills.</a:t>
                      </a:r>
                    </a:p>
                    <a:p>
                      <a:pPr>
                        <a:lnSpc>
                          <a:spcPct val="107000"/>
                        </a:lnSpc>
                        <a:spcAft>
                          <a:spcPts val="0"/>
                        </a:spcAft>
                      </a:pPr>
                      <a:r>
                        <a:rPr lang="en-GB" sz="1600" b="0" dirty="0">
                          <a:effectLst/>
                        </a:rPr>
                        <a:t> </a:t>
                      </a:r>
                    </a:p>
                    <a:p>
                      <a:pPr>
                        <a:lnSpc>
                          <a:spcPct val="107000"/>
                        </a:lnSpc>
                        <a:spcAft>
                          <a:spcPts val="0"/>
                        </a:spcAft>
                      </a:pPr>
                      <a:r>
                        <a:rPr lang="en-GB" sz="1600" b="0" dirty="0">
                          <a:effectLst/>
                        </a:rPr>
                        <a:t>CBPR can lead to community changes such as improved social capital in the form of networks and trust (Warwick-Booth 2008) which serve to enhance social cohesion and support improved wellbeing (</a:t>
                      </a:r>
                      <a:r>
                        <a:rPr lang="en-GB" sz="1600" b="0" dirty="0" err="1">
                          <a:effectLst/>
                        </a:rPr>
                        <a:t>Hilger</a:t>
                      </a:r>
                      <a:r>
                        <a:rPr lang="en-GB" sz="1600" b="0" dirty="0">
                          <a:effectLst/>
                        </a:rPr>
                        <a:t>-Kolb et al 2019). </a:t>
                      </a:r>
                      <a:r>
                        <a:rPr lang="en-GB" sz="1600" b="0" dirty="0" err="1">
                          <a:effectLst/>
                        </a:rPr>
                        <a:t>Mohatt</a:t>
                      </a:r>
                      <a:r>
                        <a:rPr lang="en-GB" sz="1600" b="0" dirty="0">
                          <a:effectLst/>
                        </a:rPr>
                        <a:t> &amp; </a:t>
                      </a:r>
                      <a:r>
                        <a:rPr lang="en-GB" sz="1600" b="0" dirty="0" err="1">
                          <a:effectLst/>
                        </a:rPr>
                        <a:t>Beehler</a:t>
                      </a:r>
                      <a:r>
                        <a:rPr lang="en-GB" sz="1600" b="0" dirty="0">
                          <a:effectLst/>
                        </a:rPr>
                        <a:t> (2018) also used CBPR specifically to enhance military family well-being</a:t>
                      </a:r>
                      <a:r>
                        <a:rPr lang="en-GB" sz="1100" b="0" dirty="0">
                          <a:effectLst/>
                        </a:rPr>
                        <a:t>.  </a:t>
                      </a:r>
                    </a:p>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891285"/>
                  </a:ext>
                </a:extLst>
              </a:tr>
            </a:tbl>
          </a:graphicData>
        </a:graphic>
      </p:graphicFrame>
    </p:spTree>
    <p:extLst>
      <p:ext uri="{BB962C8B-B14F-4D97-AF65-F5344CB8AC3E}">
        <p14:creationId xmlns:p14="http://schemas.microsoft.com/office/powerpoint/2010/main" val="101668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FF44-9277-495F-9A32-87BFAE0A93E7}"/>
              </a:ext>
            </a:extLst>
          </p:cNvPr>
          <p:cNvSpPr>
            <a:spLocks noGrp="1"/>
          </p:cNvSpPr>
          <p:nvPr>
            <p:ph type="title"/>
          </p:nvPr>
        </p:nvSpPr>
        <p:spPr/>
        <p:txBody>
          <a:bodyPr/>
          <a:lstStyle/>
          <a:p>
            <a:r>
              <a:rPr lang="en-GB" b="1" dirty="0"/>
              <a:t>Examples levels of impact</a:t>
            </a:r>
            <a:endParaRPr lang="en-GB" dirty="0"/>
          </a:p>
        </p:txBody>
      </p:sp>
      <p:graphicFrame>
        <p:nvGraphicFramePr>
          <p:cNvPr id="6" name="Content Placeholder 5">
            <a:extLst>
              <a:ext uri="{FF2B5EF4-FFF2-40B4-BE49-F238E27FC236}">
                <a16:creationId xmlns:a16="http://schemas.microsoft.com/office/drawing/2014/main" id="{373066D8-D3AF-4D44-B705-97D386388734}"/>
              </a:ext>
            </a:extLst>
          </p:cNvPr>
          <p:cNvGraphicFramePr>
            <a:graphicFrameLocks noGrp="1"/>
          </p:cNvGraphicFramePr>
          <p:nvPr>
            <p:ph idx="1"/>
            <p:extLst>
              <p:ext uri="{D42A27DB-BD31-4B8C-83A1-F6EECF244321}">
                <p14:modId xmlns:p14="http://schemas.microsoft.com/office/powerpoint/2010/main" val="3419023678"/>
              </p:ext>
            </p:extLst>
          </p:nvPr>
        </p:nvGraphicFramePr>
        <p:xfrm>
          <a:off x="1031357" y="1825625"/>
          <a:ext cx="9314122" cy="4430268"/>
        </p:xfrm>
        <a:graphic>
          <a:graphicData uri="http://schemas.openxmlformats.org/drawingml/2006/table">
            <a:tbl>
              <a:tblPr firstRow="1" firstCol="1" bandRow="1">
                <a:tableStyleId>{5C22544A-7EE6-4342-B048-85BDC9FD1C3A}</a:tableStyleId>
              </a:tblPr>
              <a:tblGrid>
                <a:gridCol w="4657061">
                  <a:extLst>
                    <a:ext uri="{9D8B030D-6E8A-4147-A177-3AD203B41FA5}">
                      <a16:colId xmlns:a16="http://schemas.microsoft.com/office/drawing/2014/main" val="1587819154"/>
                    </a:ext>
                  </a:extLst>
                </a:gridCol>
                <a:gridCol w="4657061">
                  <a:extLst>
                    <a:ext uri="{9D8B030D-6E8A-4147-A177-3AD203B41FA5}">
                      <a16:colId xmlns:a16="http://schemas.microsoft.com/office/drawing/2014/main" val="429650226"/>
                    </a:ext>
                  </a:extLst>
                </a:gridCol>
              </a:tblGrid>
              <a:tr h="4351338">
                <a:tc>
                  <a:txBody>
                    <a:bodyPr/>
                    <a:lstStyle/>
                    <a:p>
                      <a:pPr>
                        <a:lnSpc>
                          <a:spcPct val="107000"/>
                        </a:lnSpc>
                        <a:spcAft>
                          <a:spcPts val="0"/>
                        </a:spcAft>
                      </a:pPr>
                      <a:r>
                        <a:rPr lang="en-GB" sz="1600" dirty="0">
                          <a:effectLst/>
                        </a:rPr>
                        <a:t>Professionals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057" marR="52057" marT="0" marB="0"/>
                </a:tc>
                <a:tc>
                  <a:txBody>
                    <a:bodyPr/>
                    <a:lstStyle/>
                    <a:p>
                      <a:pPr>
                        <a:lnSpc>
                          <a:spcPct val="107000"/>
                        </a:lnSpc>
                        <a:spcAft>
                          <a:spcPts val="0"/>
                        </a:spcAft>
                      </a:pPr>
                      <a:r>
                        <a:rPr lang="en-GB" sz="1200" b="0" dirty="0">
                          <a:effectLst/>
                        </a:rPr>
                        <a:t>Professionals can develop and learn research skills including methodological expertise and analytical skills (Warwick-Booth 2007). </a:t>
                      </a:r>
                    </a:p>
                    <a:p>
                      <a:pPr>
                        <a:lnSpc>
                          <a:spcPct val="107000"/>
                        </a:lnSpc>
                        <a:spcAft>
                          <a:spcPts val="0"/>
                        </a:spcAft>
                      </a:pPr>
                      <a:r>
                        <a:rPr lang="en-GB" sz="1200" b="0" dirty="0">
                          <a:effectLst/>
                        </a:rPr>
                        <a:t> </a:t>
                      </a:r>
                    </a:p>
                    <a:p>
                      <a:pPr>
                        <a:lnSpc>
                          <a:spcPct val="107000"/>
                        </a:lnSpc>
                        <a:spcAft>
                          <a:spcPts val="0"/>
                        </a:spcAft>
                      </a:pPr>
                      <a:r>
                        <a:rPr lang="en-GB" sz="1200" b="0" dirty="0">
                          <a:effectLst/>
                        </a:rPr>
                        <a:t>Building networks and developing ongoing relationships as well as transformational learning for service providers are further documented impacts for professionals (Cook et al 2017).</a:t>
                      </a:r>
                    </a:p>
                    <a:p>
                      <a:pPr>
                        <a:lnSpc>
                          <a:spcPct val="107000"/>
                        </a:lnSpc>
                        <a:spcAft>
                          <a:spcPts val="0"/>
                        </a:spcAft>
                      </a:pPr>
                      <a:r>
                        <a:rPr lang="en-GB" sz="1200" b="0" dirty="0">
                          <a:effectLst/>
                        </a:rPr>
                        <a:t> </a:t>
                      </a:r>
                    </a:p>
                    <a:p>
                      <a:pPr>
                        <a:lnSpc>
                          <a:spcPct val="107000"/>
                        </a:lnSpc>
                        <a:spcAft>
                          <a:spcPts val="0"/>
                        </a:spcAft>
                      </a:pPr>
                      <a:r>
                        <a:rPr lang="en-GB" sz="1200" b="0" dirty="0">
                          <a:effectLst/>
                        </a:rPr>
                        <a:t>Interprofessional learning, professional development, empowerment and the creation of new communities of practice can emerge as impacts for professionals when they engage in participatory health research (</a:t>
                      </a:r>
                      <a:r>
                        <a:rPr lang="en-GB" sz="1200" b="0" dirty="0" err="1">
                          <a:effectLst/>
                        </a:rPr>
                        <a:t>Ramgard</a:t>
                      </a:r>
                      <a:r>
                        <a:rPr lang="en-GB" sz="1200" b="0" dirty="0">
                          <a:effectLst/>
                        </a:rPr>
                        <a:t> et al 2017). </a:t>
                      </a:r>
                    </a:p>
                    <a:p>
                      <a:pPr>
                        <a:lnSpc>
                          <a:spcPct val="107000"/>
                        </a:lnSpc>
                        <a:spcAft>
                          <a:spcPts val="0"/>
                        </a:spcAft>
                      </a:pPr>
                      <a:r>
                        <a:rPr lang="en-GB" sz="1200" b="0" dirty="0">
                          <a:effectLst/>
                        </a:rPr>
                        <a:t> </a:t>
                      </a:r>
                    </a:p>
                    <a:p>
                      <a:pPr>
                        <a:lnSpc>
                          <a:spcPct val="107000"/>
                        </a:lnSpc>
                        <a:spcAft>
                          <a:spcPts val="0"/>
                        </a:spcAft>
                      </a:pPr>
                      <a:r>
                        <a:rPr lang="en-GB" sz="1200" b="0" dirty="0">
                          <a:effectLst/>
                        </a:rPr>
                        <a:t>Academics can also develop skills and learn from their involvement in participatory research.  Banks et al (2017) highlight improvements in their own communication skills and abilities to strategically campaign. </a:t>
                      </a:r>
                    </a:p>
                    <a:p>
                      <a:pPr>
                        <a:lnSpc>
                          <a:spcPct val="107000"/>
                        </a:lnSpc>
                        <a:spcAft>
                          <a:spcPts val="0"/>
                        </a:spcAft>
                      </a:pPr>
                      <a:r>
                        <a:rPr lang="en-GB" sz="1200" b="0" dirty="0">
                          <a:effectLst/>
                        </a:rPr>
                        <a:t> </a:t>
                      </a:r>
                    </a:p>
                    <a:p>
                      <a:pPr>
                        <a:lnSpc>
                          <a:spcPct val="107000"/>
                        </a:lnSpc>
                        <a:spcAft>
                          <a:spcPts val="0"/>
                        </a:spcAft>
                      </a:pPr>
                      <a:r>
                        <a:rPr lang="en-GB" sz="1200" b="0" dirty="0" err="1">
                          <a:effectLst/>
                        </a:rPr>
                        <a:t>Jorian</a:t>
                      </a:r>
                      <a:r>
                        <a:rPr lang="en-GB" sz="1200" b="0" dirty="0">
                          <a:effectLst/>
                        </a:rPr>
                        <a:t> &amp; </a:t>
                      </a:r>
                      <a:r>
                        <a:rPr lang="en-GB" sz="1200" b="0" dirty="0" err="1">
                          <a:effectLst/>
                        </a:rPr>
                        <a:t>Nicolazzo</a:t>
                      </a:r>
                      <a:r>
                        <a:rPr lang="en-GB" sz="1200" b="0" dirty="0">
                          <a:effectLst/>
                        </a:rPr>
                        <a:t> (2017) discuss the importance of developing professional communities of practice through CBPR, which lead to social change. </a:t>
                      </a:r>
                    </a:p>
                    <a:p>
                      <a:pPr>
                        <a:lnSpc>
                          <a:spcPct val="107000"/>
                        </a:lnSpc>
                        <a:spcAft>
                          <a:spcPts val="0"/>
                        </a:spcAft>
                      </a:pPr>
                      <a:r>
                        <a:rPr lang="en-GB" sz="1200" b="0" dirty="0">
                          <a:effectLst/>
                        </a:rPr>
                        <a:t> </a:t>
                      </a:r>
                    </a:p>
                    <a:p>
                      <a:pPr>
                        <a:lnSpc>
                          <a:spcPct val="107000"/>
                        </a:lnSpc>
                        <a:spcAft>
                          <a:spcPts val="0"/>
                        </a:spcAft>
                      </a:pPr>
                      <a:r>
                        <a:rPr lang="en-GB" sz="1200" b="0" dirty="0" err="1">
                          <a:effectLst/>
                        </a:rPr>
                        <a:t>Jagosh</a:t>
                      </a:r>
                      <a:r>
                        <a:rPr lang="en-GB" sz="1200" b="0" dirty="0">
                          <a:effectLst/>
                        </a:rPr>
                        <a:t> et al (2015) also discuss the impact of strengthened partnerships with more sustainable relationships as an impact. </a:t>
                      </a:r>
                    </a:p>
                    <a:p>
                      <a:pPr>
                        <a:lnSpc>
                          <a:spcPct val="1070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057" marR="52057" marT="0" marB="0"/>
                </a:tc>
                <a:extLst>
                  <a:ext uri="{0D108BD9-81ED-4DB2-BD59-A6C34878D82A}">
                    <a16:rowId xmlns:a16="http://schemas.microsoft.com/office/drawing/2014/main" val="2877078778"/>
                  </a:ext>
                </a:extLst>
              </a:tr>
            </a:tbl>
          </a:graphicData>
        </a:graphic>
      </p:graphicFrame>
    </p:spTree>
    <p:extLst>
      <p:ext uri="{BB962C8B-B14F-4D97-AF65-F5344CB8AC3E}">
        <p14:creationId xmlns:p14="http://schemas.microsoft.com/office/powerpoint/2010/main" val="64942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FF44-9277-495F-9A32-87BFAE0A93E7}"/>
              </a:ext>
            </a:extLst>
          </p:cNvPr>
          <p:cNvSpPr>
            <a:spLocks noGrp="1"/>
          </p:cNvSpPr>
          <p:nvPr>
            <p:ph type="title"/>
          </p:nvPr>
        </p:nvSpPr>
        <p:spPr/>
        <p:txBody>
          <a:bodyPr/>
          <a:lstStyle/>
          <a:p>
            <a:r>
              <a:rPr lang="en-GB" b="1" dirty="0"/>
              <a:t>Examples levels of impact</a:t>
            </a:r>
            <a:endParaRPr lang="en-GB" dirty="0"/>
          </a:p>
        </p:txBody>
      </p:sp>
      <p:graphicFrame>
        <p:nvGraphicFramePr>
          <p:cNvPr id="6" name="Content Placeholder 5">
            <a:extLst>
              <a:ext uri="{FF2B5EF4-FFF2-40B4-BE49-F238E27FC236}">
                <a16:creationId xmlns:a16="http://schemas.microsoft.com/office/drawing/2014/main" id="{08F02E9D-C23E-4C73-A23B-5B8EC1581899}"/>
              </a:ext>
            </a:extLst>
          </p:cNvPr>
          <p:cNvGraphicFramePr>
            <a:graphicFrameLocks noGrp="1"/>
          </p:cNvGraphicFramePr>
          <p:nvPr>
            <p:ph idx="1"/>
            <p:extLst>
              <p:ext uri="{D42A27DB-BD31-4B8C-83A1-F6EECF244321}">
                <p14:modId xmlns:p14="http://schemas.microsoft.com/office/powerpoint/2010/main" val="632907317"/>
              </p:ext>
            </p:extLst>
          </p:nvPr>
        </p:nvGraphicFramePr>
        <p:xfrm>
          <a:off x="1190847" y="1825625"/>
          <a:ext cx="9494874" cy="4625975"/>
        </p:xfrm>
        <a:graphic>
          <a:graphicData uri="http://schemas.openxmlformats.org/drawingml/2006/table">
            <a:tbl>
              <a:tblPr firstRow="1" firstCol="1" bandRow="1">
                <a:tableStyleId>{5C22544A-7EE6-4342-B048-85BDC9FD1C3A}</a:tableStyleId>
              </a:tblPr>
              <a:tblGrid>
                <a:gridCol w="4747437">
                  <a:extLst>
                    <a:ext uri="{9D8B030D-6E8A-4147-A177-3AD203B41FA5}">
                      <a16:colId xmlns:a16="http://schemas.microsoft.com/office/drawing/2014/main" val="639013949"/>
                    </a:ext>
                  </a:extLst>
                </a:gridCol>
                <a:gridCol w="4747437">
                  <a:extLst>
                    <a:ext uri="{9D8B030D-6E8A-4147-A177-3AD203B41FA5}">
                      <a16:colId xmlns:a16="http://schemas.microsoft.com/office/drawing/2014/main" val="3139835159"/>
                    </a:ext>
                  </a:extLst>
                </a:gridCol>
              </a:tblGrid>
              <a:tr h="4351338">
                <a:tc>
                  <a:txBody>
                    <a:bodyPr/>
                    <a:lstStyle/>
                    <a:p>
                      <a:pPr>
                        <a:lnSpc>
                          <a:spcPct val="107000"/>
                        </a:lnSpc>
                        <a:spcAft>
                          <a:spcPts val="0"/>
                        </a:spcAft>
                      </a:pPr>
                      <a:r>
                        <a:rPr lang="en-GB" sz="1600" dirty="0">
                          <a:effectLst/>
                        </a:rPr>
                        <a:t>Community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057" marR="52057" marT="0" marB="0"/>
                </a:tc>
                <a:tc>
                  <a:txBody>
                    <a:bodyPr/>
                    <a:lstStyle/>
                    <a:p>
                      <a:pPr>
                        <a:lnSpc>
                          <a:spcPct val="107000"/>
                        </a:lnSpc>
                        <a:spcAft>
                          <a:spcPts val="0"/>
                        </a:spcAft>
                      </a:pPr>
                      <a:r>
                        <a:rPr lang="en-GB" sz="1200" b="0" dirty="0">
                          <a:effectLst/>
                        </a:rPr>
                        <a:t>Trickett &amp; </a:t>
                      </a:r>
                      <a:r>
                        <a:rPr lang="en-GB" sz="1200" b="0" dirty="0" err="1">
                          <a:effectLst/>
                        </a:rPr>
                        <a:t>Beehler</a:t>
                      </a:r>
                      <a:r>
                        <a:rPr lang="en-GB" sz="1200" b="0" dirty="0">
                          <a:effectLst/>
                        </a:rPr>
                        <a:t> (2017:533) suggest that using the tool of community asset mapping can illustrate the “changes in mapped local assets, relationships among those assets, or how a new asset map might emerge as a function of the participatory project”. They also suggest that linking networks and changed power dynamics can change over time within communities. </a:t>
                      </a:r>
                    </a:p>
                    <a:p>
                      <a:pPr>
                        <a:lnSpc>
                          <a:spcPct val="107000"/>
                        </a:lnSpc>
                        <a:spcAft>
                          <a:spcPts val="0"/>
                        </a:spcAft>
                      </a:pPr>
                      <a:r>
                        <a:rPr lang="en-GB" sz="1200" b="0" dirty="0">
                          <a:effectLst/>
                        </a:rPr>
                        <a:t> </a:t>
                      </a:r>
                    </a:p>
                    <a:p>
                      <a:pPr>
                        <a:lnSpc>
                          <a:spcPct val="107000"/>
                        </a:lnSpc>
                        <a:spcAft>
                          <a:spcPts val="0"/>
                        </a:spcAft>
                      </a:pPr>
                      <a:r>
                        <a:rPr lang="en-GB" sz="1200" b="0" dirty="0">
                          <a:effectLst/>
                        </a:rPr>
                        <a:t>Wright et al (2018) point out that participatory health research results in impact upon change processes for example in the form of improved service delivery, benefitting communities. </a:t>
                      </a:r>
                    </a:p>
                    <a:p>
                      <a:pPr>
                        <a:lnSpc>
                          <a:spcPct val="107000"/>
                        </a:lnSpc>
                        <a:spcAft>
                          <a:spcPts val="0"/>
                        </a:spcAft>
                      </a:pPr>
                      <a:r>
                        <a:rPr lang="en-GB" sz="1200" b="0" dirty="0">
                          <a:effectLst/>
                        </a:rPr>
                        <a:t> </a:t>
                      </a:r>
                    </a:p>
                    <a:p>
                      <a:pPr>
                        <a:lnSpc>
                          <a:spcPct val="107000"/>
                        </a:lnSpc>
                        <a:spcAft>
                          <a:spcPts val="0"/>
                        </a:spcAft>
                      </a:pPr>
                      <a:r>
                        <a:rPr lang="en-GB" sz="1200" b="0" dirty="0">
                          <a:effectLst/>
                        </a:rPr>
                        <a:t>Hacker (2013) notes a host of benefits (therefore impact) to the community including resources, skills, respect and knowledge. </a:t>
                      </a:r>
                    </a:p>
                    <a:p>
                      <a:pPr>
                        <a:lnSpc>
                          <a:spcPct val="107000"/>
                        </a:lnSpc>
                        <a:spcAft>
                          <a:spcPts val="0"/>
                        </a:spcAft>
                      </a:pPr>
                      <a:r>
                        <a:rPr lang="en-GB" sz="1200" b="0" dirty="0">
                          <a:effectLst/>
                        </a:rPr>
                        <a:t> </a:t>
                      </a:r>
                    </a:p>
                    <a:p>
                      <a:pPr>
                        <a:lnSpc>
                          <a:spcPct val="107000"/>
                        </a:lnSpc>
                        <a:spcAft>
                          <a:spcPts val="0"/>
                        </a:spcAft>
                      </a:pPr>
                      <a:r>
                        <a:rPr lang="en-GB" sz="1200" b="0" dirty="0">
                          <a:effectLst/>
                        </a:rPr>
                        <a:t>Israel et al (2010) highlight the importance of CBPR in tackling health disparities as  an outcome associated with capacity building and advocacy skills within community contexts. </a:t>
                      </a:r>
                    </a:p>
                    <a:p>
                      <a:pPr>
                        <a:lnSpc>
                          <a:spcPct val="107000"/>
                        </a:lnSpc>
                        <a:spcAft>
                          <a:spcPts val="0"/>
                        </a:spcAft>
                      </a:pPr>
                      <a:r>
                        <a:rPr lang="en-GB" sz="1200" b="0" dirty="0">
                          <a:effectLst/>
                        </a:rPr>
                        <a:t> </a:t>
                      </a:r>
                    </a:p>
                    <a:p>
                      <a:pPr>
                        <a:lnSpc>
                          <a:spcPct val="107000"/>
                        </a:lnSpc>
                        <a:spcAft>
                          <a:spcPts val="0"/>
                        </a:spcAft>
                      </a:pPr>
                      <a:r>
                        <a:rPr lang="en-GB" sz="1200" b="0" dirty="0">
                          <a:effectLst/>
                        </a:rPr>
                        <a:t>Dias et al (2018) describe a participatory health research project on HIV, that resulted in the development of effective community-oriented health actions and policies focused upon prevention.  This reduced HIV transmission, improved access to health-care for sex workers and men who have sex with men – system level impact changes.</a:t>
                      </a:r>
                    </a:p>
                    <a:p>
                      <a:pPr>
                        <a:lnSpc>
                          <a:spcPct val="1070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057" marR="52057" marT="0" marB="0"/>
                </a:tc>
                <a:extLst>
                  <a:ext uri="{0D108BD9-81ED-4DB2-BD59-A6C34878D82A}">
                    <a16:rowId xmlns:a16="http://schemas.microsoft.com/office/drawing/2014/main" val="587476915"/>
                  </a:ext>
                </a:extLst>
              </a:tr>
            </a:tbl>
          </a:graphicData>
        </a:graphic>
      </p:graphicFrame>
    </p:spTree>
    <p:extLst>
      <p:ext uri="{BB962C8B-B14F-4D97-AF65-F5344CB8AC3E}">
        <p14:creationId xmlns:p14="http://schemas.microsoft.com/office/powerpoint/2010/main" val="334821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CCDBD-D166-4392-8E8C-5005EDE3C292}"/>
              </a:ext>
            </a:extLst>
          </p:cNvPr>
          <p:cNvSpPr>
            <a:spLocks noGrp="1"/>
          </p:cNvSpPr>
          <p:nvPr>
            <p:ph type="title"/>
          </p:nvPr>
        </p:nvSpPr>
        <p:spPr/>
        <p:txBody>
          <a:bodyPr/>
          <a:lstStyle/>
          <a:p>
            <a:r>
              <a:rPr lang="en-GB" b="1" dirty="0"/>
              <a:t>Context and impact</a:t>
            </a:r>
          </a:p>
        </p:txBody>
      </p:sp>
      <p:sp>
        <p:nvSpPr>
          <p:cNvPr id="5" name="Content Placeholder 4">
            <a:extLst>
              <a:ext uri="{FF2B5EF4-FFF2-40B4-BE49-F238E27FC236}">
                <a16:creationId xmlns:a16="http://schemas.microsoft.com/office/drawing/2014/main" id="{B64C881D-02D9-4DCB-9C72-1A08AEF63222}"/>
              </a:ext>
            </a:extLst>
          </p:cNvPr>
          <p:cNvSpPr>
            <a:spLocks noGrp="1"/>
          </p:cNvSpPr>
          <p:nvPr>
            <p:ph idx="1"/>
          </p:nvPr>
        </p:nvSpPr>
        <p:spPr/>
        <p:txBody>
          <a:bodyPr>
            <a:normAutofit/>
          </a:bodyPr>
          <a:lstStyle/>
          <a:p>
            <a:r>
              <a:rPr lang="en-GB" dirty="0"/>
              <a:t>Context remains important in relation to the impacts that can be achieved.  </a:t>
            </a:r>
          </a:p>
          <a:p>
            <a:r>
              <a:rPr lang="en-GB" dirty="0" err="1"/>
              <a:t>Jagosh</a:t>
            </a:r>
            <a:r>
              <a:rPr lang="en-GB" dirty="0"/>
              <a:t> et al (2015:726) report that participatory research works differently according to context, therefore “a community partnership that achieves ‘success’ in one setting may ‘fail’ or only partially succeed in another setting, because the mechanisms for success are triggered to different degrees in different contexts.” </a:t>
            </a:r>
          </a:p>
          <a:p>
            <a:r>
              <a:rPr lang="en-GB" dirty="0"/>
              <a:t>According to MacLeod &amp; </a:t>
            </a:r>
            <a:r>
              <a:rPr lang="en-GB" dirty="0" err="1"/>
              <a:t>Emejulu</a:t>
            </a:r>
            <a:r>
              <a:rPr lang="en-GB" dirty="0"/>
              <a:t> (2014), negative consequences are often contextual because communities that have more assets are relatively advantaged at the start.</a:t>
            </a:r>
          </a:p>
          <a:p>
            <a:endParaRPr lang="en-GB" dirty="0"/>
          </a:p>
        </p:txBody>
      </p:sp>
    </p:spTree>
    <p:extLst>
      <p:ext uri="{BB962C8B-B14F-4D97-AF65-F5344CB8AC3E}">
        <p14:creationId xmlns:p14="http://schemas.microsoft.com/office/powerpoint/2010/main" val="793964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5269-CD74-4F0D-9EA4-E454A2464F22}"/>
              </a:ext>
            </a:extLst>
          </p:cNvPr>
          <p:cNvSpPr>
            <a:spLocks noGrp="1"/>
          </p:cNvSpPr>
          <p:nvPr>
            <p:ph type="title"/>
          </p:nvPr>
        </p:nvSpPr>
        <p:spPr/>
        <p:txBody>
          <a:bodyPr/>
          <a:lstStyle/>
          <a:p>
            <a:r>
              <a:rPr lang="en-GB" b="1" dirty="0"/>
              <a:t>Examples of participatory impact in different contexts</a:t>
            </a:r>
            <a:endParaRPr lang="en-GB" dirty="0"/>
          </a:p>
        </p:txBody>
      </p:sp>
      <p:graphicFrame>
        <p:nvGraphicFramePr>
          <p:cNvPr id="4" name="Content Placeholder 3">
            <a:extLst>
              <a:ext uri="{FF2B5EF4-FFF2-40B4-BE49-F238E27FC236}">
                <a16:creationId xmlns:a16="http://schemas.microsoft.com/office/drawing/2014/main" id="{F28B6EB7-5761-4191-8AB7-C1517D83EBF0}"/>
              </a:ext>
            </a:extLst>
          </p:cNvPr>
          <p:cNvGraphicFramePr>
            <a:graphicFrameLocks noGrp="1"/>
          </p:cNvGraphicFramePr>
          <p:nvPr>
            <p:ph idx="1"/>
            <p:extLst>
              <p:ext uri="{D42A27DB-BD31-4B8C-83A1-F6EECF244321}">
                <p14:modId xmlns:p14="http://schemas.microsoft.com/office/powerpoint/2010/main" val="3729610215"/>
              </p:ext>
            </p:extLst>
          </p:nvPr>
        </p:nvGraphicFramePr>
        <p:xfrm>
          <a:off x="914400" y="1644047"/>
          <a:ext cx="10696353" cy="4773740"/>
        </p:xfrm>
        <a:graphic>
          <a:graphicData uri="http://schemas.openxmlformats.org/drawingml/2006/table">
            <a:tbl>
              <a:tblPr firstRow="1" firstCol="1" bandRow="1">
                <a:tableStyleId>{5C22544A-7EE6-4342-B048-85BDC9FD1C3A}</a:tableStyleId>
              </a:tblPr>
              <a:tblGrid>
                <a:gridCol w="3661081">
                  <a:extLst>
                    <a:ext uri="{9D8B030D-6E8A-4147-A177-3AD203B41FA5}">
                      <a16:colId xmlns:a16="http://schemas.microsoft.com/office/drawing/2014/main" val="1743041189"/>
                    </a:ext>
                  </a:extLst>
                </a:gridCol>
                <a:gridCol w="7035272">
                  <a:extLst>
                    <a:ext uri="{9D8B030D-6E8A-4147-A177-3AD203B41FA5}">
                      <a16:colId xmlns:a16="http://schemas.microsoft.com/office/drawing/2014/main" val="3805322870"/>
                    </a:ext>
                  </a:extLst>
                </a:gridCol>
              </a:tblGrid>
              <a:tr h="149000">
                <a:tc>
                  <a:txBody>
                    <a:bodyPr/>
                    <a:lstStyle/>
                    <a:p>
                      <a:pPr>
                        <a:lnSpc>
                          <a:spcPct val="107000"/>
                        </a:lnSpc>
                        <a:spcAft>
                          <a:spcPts val="0"/>
                        </a:spcAft>
                      </a:pPr>
                      <a:r>
                        <a:rPr lang="en-GB" sz="1400" dirty="0">
                          <a:effectLst/>
                        </a:rPr>
                        <a:t>Context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00" marR="59600" marT="0" marB="0"/>
                </a:tc>
                <a:tc>
                  <a:txBody>
                    <a:bodyPr/>
                    <a:lstStyle/>
                    <a:p>
                      <a:pPr>
                        <a:lnSpc>
                          <a:spcPct val="107000"/>
                        </a:lnSpc>
                        <a:spcAft>
                          <a:spcPts val="0"/>
                        </a:spcAft>
                      </a:pPr>
                      <a:r>
                        <a:rPr lang="en-GB" sz="1400">
                          <a:effectLst/>
                        </a:rPr>
                        <a:t>Research impact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9600" marR="59600" marT="0" marB="0"/>
                </a:tc>
                <a:extLst>
                  <a:ext uri="{0D108BD9-81ED-4DB2-BD59-A6C34878D82A}">
                    <a16:rowId xmlns:a16="http://schemas.microsoft.com/office/drawing/2014/main" val="3803065716"/>
                  </a:ext>
                </a:extLst>
              </a:tr>
              <a:tr h="4202338">
                <a:tc>
                  <a:txBody>
                    <a:bodyPr/>
                    <a:lstStyle/>
                    <a:p>
                      <a:pPr>
                        <a:lnSpc>
                          <a:spcPct val="107000"/>
                        </a:lnSpc>
                        <a:spcAft>
                          <a:spcPts val="0"/>
                        </a:spcAft>
                      </a:pPr>
                      <a:r>
                        <a:rPr lang="en-GB" sz="1400" dirty="0">
                          <a:effectLst/>
                        </a:rPr>
                        <a:t>The Debt on </a:t>
                      </a:r>
                      <a:r>
                        <a:rPr lang="en-GB" sz="1400" dirty="0" err="1">
                          <a:effectLst/>
                        </a:rPr>
                        <a:t>Teeside</a:t>
                      </a:r>
                      <a:r>
                        <a:rPr lang="en-GB" sz="1400" dirty="0">
                          <a:effectLst/>
                        </a:rPr>
                        <a:t> in the UK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00" marR="59600" marT="0" marB="0"/>
                </a:tc>
                <a:tc>
                  <a:txBody>
                    <a:bodyPr/>
                    <a:lstStyle/>
                    <a:p>
                      <a:pPr>
                        <a:lnSpc>
                          <a:spcPct val="107000"/>
                        </a:lnSpc>
                        <a:spcAft>
                          <a:spcPts val="0"/>
                        </a:spcAft>
                      </a:pPr>
                      <a:r>
                        <a:rPr lang="en-GB" sz="1400" dirty="0">
                          <a:effectLst/>
                        </a:rPr>
                        <a:t>This was a partnership between a community organisation working to tackle poverty, a national campaign organisation and a university. The research was co-designed by all three partners to explore and alleviate the high levels of debt documented in one local area. Twenty four households took part as research participants, sixteen of whom also participated in mentoring sessions. </a:t>
                      </a:r>
                    </a:p>
                    <a:p>
                      <a:pPr>
                        <a:lnSpc>
                          <a:spcPct val="107000"/>
                        </a:lnSpc>
                        <a:spcAft>
                          <a:spcPts val="0"/>
                        </a:spcAft>
                      </a:pPr>
                      <a:r>
                        <a:rPr lang="en-GB" sz="1400" dirty="0">
                          <a:effectLst/>
                        </a:rPr>
                        <a:t> </a:t>
                      </a:r>
                    </a:p>
                    <a:p>
                      <a:pPr>
                        <a:lnSpc>
                          <a:spcPct val="107000"/>
                        </a:lnSpc>
                        <a:spcAft>
                          <a:spcPts val="0"/>
                        </a:spcAft>
                      </a:pPr>
                      <a:r>
                        <a:rPr lang="en-GB" sz="1400" dirty="0">
                          <a:effectLst/>
                        </a:rPr>
                        <a:t>Banks et al (2017) detail the positive impacts that they recorded as emerging from the Debt on </a:t>
                      </a:r>
                      <a:r>
                        <a:rPr lang="en-GB" sz="1400" dirty="0" err="1">
                          <a:effectLst/>
                        </a:rPr>
                        <a:t>Teeside</a:t>
                      </a:r>
                      <a:r>
                        <a:rPr lang="en-GB" sz="1400" dirty="0">
                          <a:effectLst/>
                        </a:rPr>
                        <a:t> project but note that a fuller impact assessment would have also included a focus upon negative impacts. The positive impacts included household members having better understanding of money management, changed attitudes and improved confidence.  Professionals outlined their own increased confidence, changed views of community members (more holistic understandings) and changed practices.  </a:t>
                      </a:r>
                    </a:p>
                    <a:p>
                      <a:pPr>
                        <a:lnSpc>
                          <a:spcPct val="107000"/>
                        </a:lnSpc>
                        <a:spcAft>
                          <a:spcPts val="0"/>
                        </a:spcAft>
                      </a:pPr>
                      <a:r>
                        <a:rPr lang="en-GB" sz="1400" dirty="0">
                          <a:effectLst/>
                        </a:rPr>
                        <a:t> </a:t>
                      </a:r>
                    </a:p>
                    <a:p>
                      <a:pPr>
                        <a:lnSpc>
                          <a:spcPct val="107000"/>
                        </a:lnSpc>
                        <a:spcAft>
                          <a:spcPts val="0"/>
                        </a:spcAft>
                      </a:pPr>
                      <a:r>
                        <a:rPr lang="en-GB" sz="1400" dirty="0">
                          <a:effectLst/>
                        </a:rPr>
                        <a:t>The authors also discuss the collective impact achieved through the involvement of all partners in this research. Collaborative impacts in this context included reform of rent-to-own companies, based upon a voluntary code of practice that was developed, and an affordability campaign, through which lenders were encouraged to check if borrowers can afford loans. The focusing on these issues to achieve change, was taken as a measure of collaborative impact by Banks et al (2017). </a:t>
                      </a:r>
                    </a:p>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00" marR="59600" marT="0" marB="0"/>
                </a:tc>
                <a:extLst>
                  <a:ext uri="{0D108BD9-81ED-4DB2-BD59-A6C34878D82A}">
                    <a16:rowId xmlns:a16="http://schemas.microsoft.com/office/drawing/2014/main" val="3299557279"/>
                  </a:ext>
                </a:extLst>
              </a:tr>
            </a:tbl>
          </a:graphicData>
        </a:graphic>
      </p:graphicFrame>
    </p:spTree>
    <p:extLst>
      <p:ext uri="{BB962C8B-B14F-4D97-AF65-F5344CB8AC3E}">
        <p14:creationId xmlns:p14="http://schemas.microsoft.com/office/powerpoint/2010/main" val="2025706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F7134-FE01-4B5F-9674-CED3B871FAFD}"/>
              </a:ext>
            </a:extLst>
          </p:cNvPr>
          <p:cNvSpPr>
            <a:spLocks noGrp="1"/>
          </p:cNvSpPr>
          <p:nvPr>
            <p:ph type="title"/>
          </p:nvPr>
        </p:nvSpPr>
        <p:spPr>
          <a:xfrm>
            <a:off x="552892" y="333227"/>
            <a:ext cx="10515600" cy="1325563"/>
          </a:xfrm>
        </p:spPr>
        <p:txBody>
          <a:bodyPr/>
          <a:lstStyle/>
          <a:p>
            <a:r>
              <a:rPr lang="en-GB" b="1" dirty="0"/>
              <a:t>Examples of participatory impact in different contexts</a:t>
            </a:r>
            <a:endParaRPr lang="en-GB" dirty="0"/>
          </a:p>
        </p:txBody>
      </p:sp>
      <p:graphicFrame>
        <p:nvGraphicFramePr>
          <p:cNvPr id="4" name="Content Placeholder 3">
            <a:extLst>
              <a:ext uri="{FF2B5EF4-FFF2-40B4-BE49-F238E27FC236}">
                <a16:creationId xmlns:a16="http://schemas.microsoft.com/office/drawing/2014/main" id="{219B8B40-C3AF-4869-822F-F4C9452C5A31}"/>
              </a:ext>
            </a:extLst>
          </p:cNvPr>
          <p:cNvGraphicFramePr>
            <a:graphicFrameLocks noGrp="1"/>
          </p:cNvGraphicFramePr>
          <p:nvPr>
            <p:ph idx="1"/>
            <p:extLst>
              <p:ext uri="{D42A27DB-BD31-4B8C-83A1-F6EECF244321}">
                <p14:modId xmlns:p14="http://schemas.microsoft.com/office/powerpoint/2010/main" val="671842115"/>
              </p:ext>
            </p:extLst>
          </p:nvPr>
        </p:nvGraphicFramePr>
        <p:xfrm>
          <a:off x="1477926" y="1994878"/>
          <a:ext cx="8665533" cy="4607751"/>
        </p:xfrm>
        <a:graphic>
          <a:graphicData uri="http://schemas.openxmlformats.org/drawingml/2006/table">
            <a:tbl>
              <a:tblPr firstRow="1" firstCol="1" bandRow="1">
                <a:tableStyleId>{5C22544A-7EE6-4342-B048-85BDC9FD1C3A}</a:tableStyleId>
              </a:tblPr>
              <a:tblGrid>
                <a:gridCol w="2965986">
                  <a:extLst>
                    <a:ext uri="{9D8B030D-6E8A-4147-A177-3AD203B41FA5}">
                      <a16:colId xmlns:a16="http://schemas.microsoft.com/office/drawing/2014/main" val="885004575"/>
                    </a:ext>
                  </a:extLst>
                </a:gridCol>
                <a:gridCol w="5699547">
                  <a:extLst>
                    <a:ext uri="{9D8B030D-6E8A-4147-A177-3AD203B41FA5}">
                      <a16:colId xmlns:a16="http://schemas.microsoft.com/office/drawing/2014/main" val="1072298608"/>
                    </a:ext>
                  </a:extLst>
                </a:gridCol>
              </a:tblGrid>
              <a:tr h="111226">
                <a:tc>
                  <a:txBody>
                    <a:bodyPr/>
                    <a:lstStyle/>
                    <a:p>
                      <a:pPr>
                        <a:lnSpc>
                          <a:spcPct val="107000"/>
                        </a:lnSpc>
                        <a:spcAft>
                          <a:spcPts val="0"/>
                        </a:spcAft>
                      </a:pPr>
                      <a:r>
                        <a:rPr lang="en-GB" sz="1800" dirty="0">
                          <a:effectLst/>
                        </a:rPr>
                        <a:t>Context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2703" marR="32703" marT="0" marB="0"/>
                </a:tc>
                <a:tc>
                  <a:txBody>
                    <a:bodyPr/>
                    <a:lstStyle/>
                    <a:p>
                      <a:pPr>
                        <a:lnSpc>
                          <a:spcPct val="107000"/>
                        </a:lnSpc>
                        <a:spcAft>
                          <a:spcPts val="0"/>
                        </a:spcAft>
                      </a:pPr>
                      <a:r>
                        <a:rPr lang="en-GB" sz="1800" dirty="0">
                          <a:effectLst/>
                        </a:rPr>
                        <a:t>Research impact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2703" marR="32703" marT="0" marB="0"/>
                </a:tc>
                <a:extLst>
                  <a:ext uri="{0D108BD9-81ED-4DB2-BD59-A6C34878D82A}">
                    <a16:rowId xmlns:a16="http://schemas.microsoft.com/office/drawing/2014/main" val="2242471693"/>
                  </a:ext>
                </a:extLst>
              </a:tr>
              <a:tr h="4280020">
                <a:tc>
                  <a:txBody>
                    <a:bodyPr/>
                    <a:lstStyle/>
                    <a:p>
                      <a:pPr>
                        <a:lnSpc>
                          <a:spcPct val="107000"/>
                        </a:lnSpc>
                        <a:spcAft>
                          <a:spcPts val="0"/>
                        </a:spcAft>
                      </a:pPr>
                      <a:r>
                        <a:rPr lang="en-GB" sz="1400" dirty="0">
                          <a:effectLst/>
                        </a:rPr>
                        <a:t>CBPR to address diabetes and obesity in the USA.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703" marR="32703" marT="0" marB="0"/>
                </a:tc>
                <a:tc>
                  <a:txBody>
                    <a:bodyPr/>
                    <a:lstStyle/>
                    <a:p>
                      <a:pPr>
                        <a:lnSpc>
                          <a:spcPct val="107000"/>
                        </a:lnSpc>
                        <a:spcAft>
                          <a:spcPts val="0"/>
                        </a:spcAft>
                      </a:pPr>
                      <a:r>
                        <a:rPr lang="en-GB" sz="1400" dirty="0" err="1">
                          <a:effectLst/>
                        </a:rPr>
                        <a:t>Hillstrom</a:t>
                      </a:r>
                      <a:r>
                        <a:rPr lang="en-GB" sz="1400" dirty="0">
                          <a:effectLst/>
                        </a:rPr>
                        <a:t> et al (2014) discuss a CBPR approach that was used in South and East Los Angeles to understand and address diabetes and obesity.  The impact from this approach was clear capacity building demonstrated through the participation of community members in the project, the inclusion of community members ideas to garner additional funding and pride amongst participants. </a:t>
                      </a:r>
                    </a:p>
                    <a:p>
                      <a:pPr>
                        <a:lnSpc>
                          <a:spcPct val="107000"/>
                        </a:lnSpc>
                        <a:spcAft>
                          <a:spcPts val="0"/>
                        </a:spcAft>
                      </a:pPr>
                      <a:r>
                        <a:rPr lang="en-GB" sz="1400" dirty="0">
                          <a:effectLst/>
                        </a:rPr>
                        <a:t> </a:t>
                      </a:r>
                    </a:p>
                    <a:p>
                      <a:pPr>
                        <a:lnSpc>
                          <a:spcPct val="107000"/>
                        </a:lnSpc>
                        <a:spcAft>
                          <a:spcPts val="0"/>
                        </a:spcAft>
                      </a:pPr>
                      <a:r>
                        <a:rPr lang="en-GB" sz="1400" dirty="0" err="1">
                          <a:effectLst/>
                        </a:rPr>
                        <a:t>Hillstrom</a:t>
                      </a:r>
                      <a:r>
                        <a:rPr lang="en-GB" sz="1400" dirty="0">
                          <a:effectLst/>
                        </a:rPr>
                        <a:t> et al (2014) also report that whilst they did not offer formal leadership training, several community members took on leadership roles, generated ideas and implemented interventions.  These roles emerged through participatory processes. The researchers leading the project drew upon local knowledge from community members to enable them to link into existing local structures such as informal community groups and churches. The CBPR used a process model of ‘asking why’ to promote solutions, resulting in the creation of farmers markets in local neighbourhoods. </a:t>
                      </a:r>
                    </a:p>
                    <a:p>
                      <a:pPr>
                        <a:lnSpc>
                          <a:spcPct val="107000"/>
                        </a:lnSpc>
                        <a:spcAft>
                          <a:spcPts val="0"/>
                        </a:spcAft>
                      </a:pPr>
                      <a:r>
                        <a:rPr lang="en-GB" sz="1400" dirty="0">
                          <a:effectLst/>
                        </a:rPr>
                        <a:t> </a:t>
                      </a:r>
                    </a:p>
                    <a:p>
                      <a:pPr>
                        <a:lnSpc>
                          <a:spcPct val="107000"/>
                        </a:lnSpc>
                        <a:spcAft>
                          <a:spcPts val="0"/>
                        </a:spcAft>
                      </a:pPr>
                      <a:r>
                        <a:rPr lang="en-GB" sz="1400" dirty="0">
                          <a:effectLst/>
                        </a:rPr>
                        <a:t>A small amount of funding was secured to support this project however when this was stopped, community members were negatively affected as they were left leaderless and without voice.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703" marR="32703" marT="0" marB="0"/>
                </a:tc>
                <a:extLst>
                  <a:ext uri="{0D108BD9-81ED-4DB2-BD59-A6C34878D82A}">
                    <a16:rowId xmlns:a16="http://schemas.microsoft.com/office/drawing/2014/main" val="4047624633"/>
                  </a:ext>
                </a:extLst>
              </a:tr>
            </a:tbl>
          </a:graphicData>
        </a:graphic>
      </p:graphicFrame>
    </p:spTree>
    <p:extLst>
      <p:ext uri="{BB962C8B-B14F-4D97-AF65-F5344CB8AC3E}">
        <p14:creationId xmlns:p14="http://schemas.microsoft.com/office/powerpoint/2010/main" val="845984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BBEA5-B76A-470C-8F30-A7F2037E021E}"/>
              </a:ext>
            </a:extLst>
          </p:cNvPr>
          <p:cNvSpPr>
            <a:spLocks noGrp="1"/>
          </p:cNvSpPr>
          <p:nvPr>
            <p:ph type="title"/>
          </p:nvPr>
        </p:nvSpPr>
        <p:spPr/>
        <p:txBody>
          <a:bodyPr/>
          <a:lstStyle/>
          <a:p>
            <a:r>
              <a:rPr lang="en-GB" b="1" dirty="0"/>
              <a:t>Examples of participatory impact in different contexts</a:t>
            </a:r>
            <a:endParaRPr lang="en-GB" dirty="0"/>
          </a:p>
        </p:txBody>
      </p:sp>
      <p:graphicFrame>
        <p:nvGraphicFramePr>
          <p:cNvPr id="7" name="Content Placeholder 6">
            <a:extLst>
              <a:ext uri="{FF2B5EF4-FFF2-40B4-BE49-F238E27FC236}">
                <a16:creationId xmlns:a16="http://schemas.microsoft.com/office/drawing/2014/main" id="{817FCA78-A363-4481-A5EB-7E0B4CABBE0C}"/>
              </a:ext>
            </a:extLst>
          </p:cNvPr>
          <p:cNvGraphicFramePr>
            <a:graphicFrameLocks noGrp="1"/>
          </p:cNvGraphicFramePr>
          <p:nvPr>
            <p:ph idx="1"/>
            <p:extLst>
              <p:ext uri="{D42A27DB-BD31-4B8C-83A1-F6EECF244321}">
                <p14:modId xmlns:p14="http://schemas.microsoft.com/office/powerpoint/2010/main" val="2063802224"/>
              </p:ext>
            </p:extLst>
          </p:nvPr>
        </p:nvGraphicFramePr>
        <p:xfrm>
          <a:off x="1212112" y="1998921"/>
          <a:ext cx="8580474" cy="4100168"/>
        </p:xfrm>
        <a:graphic>
          <a:graphicData uri="http://schemas.openxmlformats.org/drawingml/2006/table">
            <a:tbl>
              <a:tblPr firstRow="1" firstCol="1" bandRow="1">
                <a:tableStyleId>{5C22544A-7EE6-4342-B048-85BDC9FD1C3A}</a:tableStyleId>
              </a:tblPr>
              <a:tblGrid>
                <a:gridCol w="2936872">
                  <a:extLst>
                    <a:ext uri="{9D8B030D-6E8A-4147-A177-3AD203B41FA5}">
                      <a16:colId xmlns:a16="http://schemas.microsoft.com/office/drawing/2014/main" val="1323724063"/>
                    </a:ext>
                  </a:extLst>
                </a:gridCol>
                <a:gridCol w="5643602">
                  <a:extLst>
                    <a:ext uri="{9D8B030D-6E8A-4147-A177-3AD203B41FA5}">
                      <a16:colId xmlns:a16="http://schemas.microsoft.com/office/drawing/2014/main" val="2462047686"/>
                    </a:ext>
                  </a:extLst>
                </a:gridCol>
              </a:tblGrid>
              <a:tr h="169023">
                <a:tc>
                  <a:txBody>
                    <a:bodyPr/>
                    <a:lstStyle/>
                    <a:p>
                      <a:pPr>
                        <a:lnSpc>
                          <a:spcPct val="107000"/>
                        </a:lnSpc>
                        <a:spcAft>
                          <a:spcPts val="0"/>
                        </a:spcAft>
                      </a:pPr>
                      <a:r>
                        <a:rPr lang="en-GB" sz="1400">
                          <a:effectLst/>
                        </a:rPr>
                        <a:t>Context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21940" marR="21940" marT="0" marB="0"/>
                </a:tc>
                <a:tc>
                  <a:txBody>
                    <a:bodyPr/>
                    <a:lstStyle/>
                    <a:p>
                      <a:pPr>
                        <a:lnSpc>
                          <a:spcPct val="107000"/>
                        </a:lnSpc>
                        <a:spcAft>
                          <a:spcPts val="0"/>
                        </a:spcAft>
                      </a:pPr>
                      <a:r>
                        <a:rPr lang="en-GB" sz="1400" dirty="0">
                          <a:effectLst/>
                        </a:rPr>
                        <a:t>Research impact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940" marR="21940" marT="0" marB="0"/>
                </a:tc>
                <a:extLst>
                  <a:ext uri="{0D108BD9-81ED-4DB2-BD59-A6C34878D82A}">
                    <a16:rowId xmlns:a16="http://schemas.microsoft.com/office/drawing/2014/main" val="581385420"/>
                  </a:ext>
                </a:extLst>
              </a:tr>
              <a:tr h="3881982">
                <a:tc>
                  <a:txBody>
                    <a:bodyPr/>
                    <a:lstStyle/>
                    <a:p>
                      <a:pPr>
                        <a:lnSpc>
                          <a:spcPct val="107000"/>
                        </a:lnSpc>
                        <a:spcAft>
                          <a:spcPts val="0"/>
                        </a:spcAft>
                      </a:pPr>
                      <a:r>
                        <a:rPr lang="en-GB" sz="1200" dirty="0">
                          <a:effectLst/>
                        </a:rPr>
                        <a:t>Participatory research about the needs and experiences of older LGBT (Lesbian, Gay, Bi-sexual and Trans) people.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40" marR="21940" marT="0" marB="0"/>
                </a:tc>
                <a:tc>
                  <a:txBody>
                    <a:bodyPr/>
                    <a:lstStyle/>
                    <a:p>
                      <a:pPr>
                        <a:lnSpc>
                          <a:spcPct val="107000"/>
                        </a:lnSpc>
                        <a:spcAft>
                          <a:spcPts val="0"/>
                        </a:spcAft>
                      </a:pPr>
                      <a:r>
                        <a:rPr lang="en-GB" sz="1200" dirty="0" err="1">
                          <a:effectLst/>
                        </a:rPr>
                        <a:t>Fenge</a:t>
                      </a:r>
                      <a:r>
                        <a:rPr lang="en-GB" sz="1200" dirty="0">
                          <a:effectLst/>
                        </a:rPr>
                        <a:t> et al (2018:47) conducted a participatory research project with older lesbians and </a:t>
                      </a:r>
                      <a:r>
                        <a:rPr lang="en-GB" sz="1200">
                          <a:effectLst/>
                        </a:rPr>
                        <a:t>gay men </a:t>
                      </a:r>
                      <a:r>
                        <a:rPr lang="en-GB" sz="1200" dirty="0">
                          <a:effectLst/>
                        </a:rPr>
                        <a:t>called the Gay and Grey project.  The study aimed to explore the experiences and needs of community members using volunteers to both undertake and disseminate the findings. </a:t>
                      </a:r>
                    </a:p>
                    <a:p>
                      <a:pPr>
                        <a:lnSpc>
                          <a:spcPct val="107000"/>
                        </a:lnSpc>
                        <a:spcAft>
                          <a:spcPts val="0"/>
                        </a:spcAft>
                      </a:pPr>
                      <a:r>
                        <a:rPr lang="en-GB" sz="1200" dirty="0">
                          <a:effectLst/>
                        </a:rPr>
                        <a:t> </a:t>
                      </a:r>
                    </a:p>
                    <a:p>
                      <a:pPr>
                        <a:lnSpc>
                          <a:spcPct val="107000"/>
                        </a:lnSpc>
                        <a:spcAft>
                          <a:spcPts val="0"/>
                        </a:spcAft>
                      </a:pPr>
                      <a:r>
                        <a:rPr lang="en-GB" sz="1200" dirty="0">
                          <a:effectLst/>
                        </a:rPr>
                        <a:t>The impact from the study is described as including the use of new methods to engage seldom heard voices within the research process, and the development of learning tools drawn from the research findings to change “hearts and minds” as a form of social impact. The learning tool was a Methods of Diversity Deck of cards, which provided tasks to support reflections upon policies and practices with regards to older LGBT people.  These were launched alongside the screening of a film at an engagement event, then followed up with a two day training event (masterclass), as well as an additional train-the trainers event. </a:t>
                      </a:r>
                    </a:p>
                    <a:p>
                      <a:pPr>
                        <a:lnSpc>
                          <a:spcPct val="107000"/>
                        </a:lnSpc>
                        <a:spcAft>
                          <a:spcPts val="0"/>
                        </a:spcAft>
                      </a:pPr>
                      <a:r>
                        <a:rPr lang="en-GB" sz="1200" dirty="0">
                          <a:effectLst/>
                        </a:rPr>
                        <a:t> </a:t>
                      </a:r>
                    </a:p>
                    <a:p>
                      <a:pPr>
                        <a:lnSpc>
                          <a:spcPct val="107000"/>
                        </a:lnSpc>
                        <a:spcAft>
                          <a:spcPts val="0"/>
                        </a:spcAft>
                      </a:pPr>
                      <a:r>
                        <a:rPr lang="en-GB" sz="1200" dirty="0" err="1">
                          <a:effectLst/>
                        </a:rPr>
                        <a:t>Fenge</a:t>
                      </a:r>
                      <a:r>
                        <a:rPr lang="en-GB" sz="1200" dirty="0">
                          <a:effectLst/>
                        </a:rPr>
                        <a:t> et al (2018) discuss the social impact that emerged from this project as the promotion of inclusive health and social care practice for older LGBT community members, noting the importance of using participatory workshops in discussing the findings and creating a sustainable response, as well as working with professional champions in other organisations to take forwards such work.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40" marR="21940" marT="0" marB="0"/>
                </a:tc>
                <a:extLst>
                  <a:ext uri="{0D108BD9-81ED-4DB2-BD59-A6C34878D82A}">
                    <a16:rowId xmlns:a16="http://schemas.microsoft.com/office/drawing/2014/main" val="742874231"/>
                  </a:ext>
                </a:extLst>
              </a:tr>
            </a:tbl>
          </a:graphicData>
        </a:graphic>
      </p:graphicFrame>
    </p:spTree>
    <p:extLst>
      <p:ext uri="{BB962C8B-B14F-4D97-AF65-F5344CB8AC3E}">
        <p14:creationId xmlns:p14="http://schemas.microsoft.com/office/powerpoint/2010/main" val="4110225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0D17-7B1B-4DDA-AD9A-67B7D7FB545A}"/>
              </a:ext>
            </a:extLst>
          </p:cNvPr>
          <p:cNvSpPr>
            <a:spLocks noGrp="1"/>
          </p:cNvSpPr>
          <p:nvPr>
            <p:ph type="title"/>
          </p:nvPr>
        </p:nvSpPr>
        <p:spPr/>
        <p:txBody>
          <a:bodyPr/>
          <a:lstStyle/>
          <a:p>
            <a:r>
              <a:rPr lang="en-GB" dirty="0"/>
              <a:t>Challenges associated with achieving impact </a:t>
            </a:r>
          </a:p>
        </p:txBody>
      </p:sp>
      <p:sp>
        <p:nvSpPr>
          <p:cNvPr id="3" name="Content Placeholder 2">
            <a:extLst>
              <a:ext uri="{FF2B5EF4-FFF2-40B4-BE49-F238E27FC236}">
                <a16:creationId xmlns:a16="http://schemas.microsoft.com/office/drawing/2014/main" id="{DB09DA03-69DD-400B-8E41-1F9D5467EBAB}"/>
              </a:ext>
            </a:extLst>
          </p:cNvPr>
          <p:cNvSpPr>
            <a:spLocks noGrp="1"/>
          </p:cNvSpPr>
          <p:nvPr>
            <p:ph idx="1"/>
          </p:nvPr>
        </p:nvSpPr>
        <p:spPr>
          <a:xfrm>
            <a:off x="838200" y="1567668"/>
            <a:ext cx="10515600" cy="4683723"/>
          </a:xfrm>
        </p:spPr>
        <p:txBody>
          <a:bodyPr>
            <a:normAutofit/>
          </a:bodyPr>
          <a:lstStyle/>
          <a:p>
            <a:r>
              <a:rPr lang="en-GB" dirty="0"/>
              <a:t>Pain (2014) argues that impact is frequently reflective of masculinist values associated with knowledge and power in the sense that it prioritises reach, significance and large-scale interventions rather than small-scale, relational outcomes that are associated with many transformational research projects. </a:t>
            </a:r>
          </a:p>
          <a:p>
            <a:r>
              <a:rPr lang="en-GB" dirty="0"/>
              <a:t>No research design with finite time, money and human resources can examine all of the possible relationships between activities, outcomes and contexts in a community (</a:t>
            </a:r>
            <a:r>
              <a:rPr lang="en-GB" dirty="0" err="1"/>
              <a:t>Gambone</a:t>
            </a:r>
            <a:r>
              <a:rPr lang="en-GB" dirty="0"/>
              <a:t> 1998). </a:t>
            </a:r>
          </a:p>
          <a:p>
            <a:r>
              <a:rPr lang="en-GB" dirty="0" err="1"/>
              <a:t>Springett</a:t>
            </a:r>
            <a:r>
              <a:rPr lang="en-GB" dirty="0"/>
              <a:t> (2017) argues that principles such as social justice and social action, may not directly link to outcomes and this can lead to negative experiences for participants. </a:t>
            </a:r>
          </a:p>
        </p:txBody>
      </p:sp>
    </p:spTree>
    <p:extLst>
      <p:ext uri="{BB962C8B-B14F-4D97-AF65-F5344CB8AC3E}">
        <p14:creationId xmlns:p14="http://schemas.microsoft.com/office/powerpoint/2010/main" val="388370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A6EC-A203-4C1A-8B40-DBD34375701A}"/>
              </a:ext>
            </a:extLst>
          </p:cNvPr>
          <p:cNvSpPr>
            <a:spLocks noGrp="1"/>
          </p:cNvSpPr>
          <p:nvPr>
            <p:ph type="title"/>
          </p:nvPr>
        </p:nvSpPr>
        <p:spPr/>
        <p:txBody>
          <a:bodyPr/>
          <a:lstStyle/>
          <a:p>
            <a:r>
              <a:rPr lang="en-GB" dirty="0"/>
              <a:t>Academia as a challenge…</a:t>
            </a:r>
          </a:p>
        </p:txBody>
      </p:sp>
      <p:sp>
        <p:nvSpPr>
          <p:cNvPr id="3" name="Content Placeholder 2">
            <a:extLst>
              <a:ext uri="{FF2B5EF4-FFF2-40B4-BE49-F238E27FC236}">
                <a16:creationId xmlns:a16="http://schemas.microsoft.com/office/drawing/2014/main" id="{C33EC0F8-ECB5-4863-92B5-9D1187EF72FB}"/>
              </a:ext>
            </a:extLst>
          </p:cNvPr>
          <p:cNvSpPr>
            <a:spLocks noGrp="1"/>
          </p:cNvSpPr>
          <p:nvPr>
            <p:ph idx="1"/>
          </p:nvPr>
        </p:nvSpPr>
        <p:spPr>
          <a:xfrm>
            <a:off x="838200" y="1825625"/>
            <a:ext cx="10515600" cy="4583564"/>
          </a:xfrm>
        </p:spPr>
        <p:txBody>
          <a:bodyPr>
            <a:normAutofit/>
          </a:bodyPr>
          <a:lstStyle/>
          <a:p>
            <a:r>
              <a:rPr lang="en-GB" dirty="0"/>
              <a:t>Evans (2016:217) writes that “engaging in longer term action research conflicted with my academic role in the neoliberal academy at the time, since I was under pressure to produce peer reviewed journal articles and submit a large scale research council grant to meet probationary targets in order to gain tenure.” </a:t>
            </a:r>
          </a:p>
          <a:p>
            <a:pPr marL="0" indent="0">
              <a:buNone/>
            </a:pPr>
            <a:endParaRPr lang="en-GB" dirty="0"/>
          </a:p>
          <a:p>
            <a:r>
              <a:rPr lang="en-GB" dirty="0"/>
              <a:t>The REF framework which guides academic practice has been described as undermining collaborative research impacts which arise from co-production approaches (Darby 2017). </a:t>
            </a:r>
          </a:p>
          <a:p>
            <a:endParaRPr lang="en-GB" dirty="0"/>
          </a:p>
        </p:txBody>
      </p:sp>
    </p:spTree>
    <p:extLst>
      <p:ext uri="{BB962C8B-B14F-4D97-AF65-F5344CB8AC3E}">
        <p14:creationId xmlns:p14="http://schemas.microsoft.com/office/powerpoint/2010/main" val="666421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0D17-7B1B-4DDA-AD9A-67B7D7FB545A}"/>
              </a:ext>
            </a:extLst>
          </p:cNvPr>
          <p:cNvSpPr>
            <a:spLocks noGrp="1"/>
          </p:cNvSpPr>
          <p:nvPr>
            <p:ph type="title"/>
          </p:nvPr>
        </p:nvSpPr>
        <p:spPr/>
        <p:txBody>
          <a:bodyPr/>
          <a:lstStyle/>
          <a:p>
            <a:r>
              <a:rPr lang="en-GB" dirty="0"/>
              <a:t>Being inclusive </a:t>
            </a:r>
          </a:p>
        </p:txBody>
      </p:sp>
      <p:sp>
        <p:nvSpPr>
          <p:cNvPr id="3" name="Content Placeholder 2">
            <a:extLst>
              <a:ext uri="{FF2B5EF4-FFF2-40B4-BE49-F238E27FC236}">
                <a16:creationId xmlns:a16="http://schemas.microsoft.com/office/drawing/2014/main" id="{DB09DA03-69DD-400B-8E41-1F9D5467EBAB}"/>
              </a:ext>
            </a:extLst>
          </p:cNvPr>
          <p:cNvSpPr>
            <a:spLocks noGrp="1"/>
          </p:cNvSpPr>
          <p:nvPr>
            <p:ph idx="1"/>
          </p:nvPr>
        </p:nvSpPr>
        <p:spPr>
          <a:xfrm>
            <a:off x="838200" y="1493240"/>
            <a:ext cx="10515600" cy="4683723"/>
          </a:xfrm>
        </p:spPr>
        <p:txBody>
          <a:bodyPr>
            <a:normAutofit fontScale="92500" lnSpcReduction="10000"/>
          </a:bodyPr>
          <a:lstStyle/>
          <a:p>
            <a:r>
              <a:rPr lang="en-GB" dirty="0" err="1"/>
              <a:t>Jagosh</a:t>
            </a:r>
            <a:r>
              <a:rPr lang="en-GB" dirty="0"/>
              <a:t> et al (2015) discuss the importance of trust as a mechanism to support successful and inclusive CBPR partnerships, and to achieve collective but inclusive impact. </a:t>
            </a:r>
          </a:p>
          <a:p>
            <a:r>
              <a:rPr lang="en-GB" dirty="0"/>
              <a:t>Kania and Kramer (2011) point out that in terms of solving social problems, collective success can be achieved if five conditions are in place:</a:t>
            </a:r>
          </a:p>
          <a:p>
            <a:pPr marL="514350" indent="-514350">
              <a:buFont typeface="+mj-lt"/>
              <a:buAutoNum type="arabicPeriod"/>
            </a:pPr>
            <a:r>
              <a:rPr lang="en-GB" dirty="0"/>
              <a:t>a common agenda is required, based upon a shared vision for change</a:t>
            </a:r>
          </a:p>
          <a:p>
            <a:pPr marL="514350" indent="-514350">
              <a:buFont typeface="+mj-lt"/>
              <a:buAutoNum type="arabicPeriod"/>
            </a:pPr>
            <a:r>
              <a:rPr lang="en-GB" dirty="0"/>
              <a:t>shared measurement systems to map and report upon success</a:t>
            </a:r>
          </a:p>
          <a:p>
            <a:pPr marL="514350" indent="-514350">
              <a:buFont typeface="+mj-lt"/>
              <a:buAutoNum type="arabicPeriod"/>
            </a:pPr>
            <a:r>
              <a:rPr lang="en-GB" dirty="0"/>
              <a:t>mutually reinforcing activities are the basis for success, so diverse stakeholders need to work together inclusively </a:t>
            </a:r>
          </a:p>
          <a:p>
            <a:pPr marL="514350" indent="-514350">
              <a:buFont typeface="+mj-lt"/>
              <a:buAutoNum type="arabicPeriod"/>
            </a:pPr>
            <a:r>
              <a:rPr lang="en-GB" dirty="0"/>
              <a:t>continuous communication is needed between all involved to ensure that trust is built and maintained, which often takes several years </a:t>
            </a:r>
          </a:p>
          <a:p>
            <a:pPr marL="514350" indent="-514350">
              <a:buFont typeface="+mj-lt"/>
              <a:buAutoNum type="arabicPeriod"/>
            </a:pPr>
            <a:r>
              <a:rPr lang="en-GB" dirty="0"/>
              <a:t>backbone support is highlighted as an important condition. </a:t>
            </a:r>
          </a:p>
          <a:p>
            <a:endParaRPr lang="en-GB" dirty="0"/>
          </a:p>
        </p:txBody>
      </p:sp>
    </p:spTree>
    <p:extLst>
      <p:ext uri="{BB962C8B-B14F-4D97-AF65-F5344CB8AC3E}">
        <p14:creationId xmlns:p14="http://schemas.microsoft.com/office/powerpoint/2010/main" val="1244519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701E-DD59-46CF-BAFD-809A070312E8}"/>
              </a:ext>
            </a:extLst>
          </p:cNvPr>
          <p:cNvSpPr>
            <a:spLocks noGrp="1"/>
          </p:cNvSpPr>
          <p:nvPr>
            <p:ph type="title"/>
          </p:nvPr>
        </p:nvSpPr>
        <p:spPr/>
        <p:txBody>
          <a:bodyPr/>
          <a:lstStyle/>
          <a:p>
            <a:r>
              <a:rPr lang="en-GB" dirty="0"/>
              <a:t>Session Aims </a:t>
            </a:r>
          </a:p>
        </p:txBody>
      </p:sp>
      <p:sp>
        <p:nvSpPr>
          <p:cNvPr id="3" name="Content Placeholder 2">
            <a:extLst>
              <a:ext uri="{FF2B5EF4-FFF2-40B4-BE49-F238E27FC236}">
                <a16:creationId xmlns:a16="http://schemas.microsoft.com/office/drawing/2014/main" id="{68874B94-36C4-43D9-AF2F-6537BDB34E9F}"/>
              </a:ext>
            </a:extLst>
          </p:cNvPr>
          <p:cNvSpPr>
            <a:spLocks noGrp="1"/>
          </p:cNvSpPr>
          <p:nvPr>
            <p:ph idx="1"/>
          </p:nvPr>
        </p:nvSpPr>
        <p:spPr/>
        <p:txBody>
          <a:bodyPr/>
          <a:lstStyle/>
          <a:p>
            <a:pPr marL="0" indent="0">
              <a:buNone/>
            </a:pPr>
            <a:endParaRPr lang="en-GB" dirty="0"/>
          </a:p>
          <a:p>
            <a:r>
              <a:rPr lang="en-GB" dirty="0"/>
              <a:t>Define research impact and its importance; </a:t>
            </a:r>
          </a:p>
          <a:p>
            <a:pPr marL="0" indent="0">
              <a:buNone/>
            </a:pPr>
            <a:endParaRPr lang="en-GB" dirty="0"/>
          </a:p>
          <a:p>
            <a:r>
              <a:rPr lang="en-GB" dirty="0"/>
              <a:t>Outline the principles and values underpinning participatory approaches to impact;</a:t>
            </a:r>
          </a:p>
          <a:p>
            <a:pPr marL="0" indent="0">
              <a:buNone/>
            </a:pPr>
            <a:endParaRPr lang="en-GB" dirty="0"/>
          </a:p>
          <a:p>
            <a:r>
              <a:rPr lang="en-GB" dirty="0"/>
              <a:t>Detail several levels of impact associated with the use of participatory methods. </a:t>
            </a:r>
          </a:p>
          <a:p>
            <a:endParaRPr lang="en-GB" dirty="0"/>
          </a:p>
        </p:txBody>
      </p:sp>
    </p:spTree>
    <p:extLst>
      <p:ext uri="{BB962C8B-B14F-4D97-AF65-F5344CB8AC3E}">
        <p14:creationId xmlns:p14="http://schemas.microsoft.com/office/powerpoint/2010/main" val="3354726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74A8E-D381-404C-B4B8-D6521B77070F}"/>
              </a:ext>
            </a:extLst>
          </p:cNvPr>
          <p:cNvSpPr>
            <a:spLocks noGrp="1"/>
          </p:cNvSpPr>
          <p:nvPr>
            <p:ph type="title"/>
          </p:nvPr>
        </p:nvSpPr>
        <p:spPr/>
        <p:txBody>
          <a:bodyPr/>
          <a:lstStyle/>
          <a:p>
            <a:r>
              <a:rPr lang="en-GB" dirty="0"/>
              <a:t>Summary </a:t>
            </a:r>
          </a:p>
        </p:txBody>
      </p:sp>
      <p:sp>
        <p:nvSpPr>
          <p:cNvPr id="3" name="Content Placeholder 2">
            <a:extLst>
              <a:ext uri="{FF2B5EF4-FFF2-40B4-BE49-F238E27FC236}">
                <a16:creationId xmlns:a16="http://schemas.microsoft.com/office/drawing/2014/main" id="{01FA109A-B6B7-4652-8A79-BBD72BEA1243}"/>
              </a:ext>
            </a:extLst>
          </p:cNvPr>
          <p:cNvSpPr>
            <a:spLocks noGrp="1"/>
          </p:cNvSpPr>
          <p:nvPr>
            <p:ph idx="1"/>
          </p:nvPr>
        </p:nvSpPr>
        <p:spPr>
          <a:xfrm>
            <a:off x="838200" y="1392572"/>
            <a:ext cx="10515600" cy="4784391"/>
          </a:xfrm>
        </p:spPr>
        <p:txBody>
          <a:bodyPr>
            <a:normAutofit fontScale="55000" lnSpcReduction="20000"/>
          </a:bodyPr>
          <a:lstStyle/>
          <a:p>
            <a:pPr lvl="0"/>
            <a:r>
              <a:rPr lang="en-GB" sz="4400" dirty="0"/>
              <a:t>The impacts that emerge from participatory approaches can be diverse, and do not always align with those described in traditional academic environments.  Impacts are underpinned by the principles of effecting change and transformation, learning and capacity building. </a:t>
            </a:r>
          </a:p>
          <a:p>
            <a:pPr lvl="0"/>
            <a:endParaRPr lang="en-GB" sz="4400" dirty="0"/>
          </a:p>
          <a:p>
            <a:pPr lvl="0"/>
            <a:r>
              <a:rPr lang="en-GB" sz="4400" dirty="0"/>
              <a:t>Impacts resulting from participatory research are varied and occur at several levels.  There are also many labels used to describe these impacts.  Whilst there are many challenges noted in the literature about how to achieve and document impact, many positive impacts are being documented.  The literature offers less discussion in relation to negative impacts. </a:t>
            </a:r>
          </a:p>
          <a:p>
            <a:pPr lvl="0"/>
            <a:endParaRPr lang="en-GB" sz="4400" dirty="0"/>
          </a:p>
          <a:p>
            <a:pPr lvl="0"/>
            <a:r>
              <a:rPr lang="en-GB" sz="4400" dirty="0"/>
              <a:t>The contexts in which participatory impacts emerge are varied. Context is an important factor that needs consideration in relation to research legacy and the types of impact that can be achieved. </a:t>
            </a:r>
          </a:p>
          <a:p>
            <a:pPr lvl="0"/>
            <a:endParaRPr lang="en-GB" sz="4400" dirty="0"/>
          </a:p>
          <a:p>
            <a:pPr lvl="0"/>
            <a:endParaRPr lang="en-GB" sz="4400" dirty="0"/>
          </a:p>
          <a:p>
            <a:pPr marL="0" indent="0">
              <a:buNone/>
            </a:pPr>
            <a:endParaRPr lang="en-GB" dirty="0"/>
          </a:p>
        </p:txBody>
      </p:sp>
    </p:spTree>
    <p:extLst>
      <p:ext uri="{BB962C8B-B14F-4D97-AF65-F5344CB8AC3E}">
        <p14:creationId xmlns:p14="http://schemas.microsoft.com/office/powerpoint/2010/main" val="1443202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02650-61A3-41C9-B738-917E5DE51F2B}"/>
              </a:ext>
            </a:extLst>
          </p:cNvPr>
          <p:cNvSpPr>
            <a:spLocks noGrp="1"/>
          </p:cNvSpPr>
          <p:nvPr>
            <p:ph type="title"/>
          </p:nvPr>
        </p:nvSpPr>
        <p:spPr/>
        <p:txBody>
          <a:bodyPr/>
          <a:lstStyle/>
          <a:p>
            <a:r>
              <a:rPr lang="en-GB" b="1" dirty="0"/>
              <a:t>What is impact?</a:t>
            </a:r>
            <a:br>
              <a:rPr lang="en-GB" dirty="0"/>
            </a:br>
            <a:endParaRPr lang="en-GB" dirty="0"/>
          </a:p>
        </p:txBody>
      </p:sp>
      <p:sp>
        <p:nvSpPr>
          <p:cNvPr id="3" name="Content Placeholder 2">
            <a:extLst>
              <a:ext uri="{FF2B5EF4-FFF2-40B4-BE49-F238E27FC236}">
                <a16:creationId xmlns:a16="http://schemas.microsoft.com/office/drawing/2014/main" id="{856B0568-1848-4C08-B2D6-7370632740D0}"/>
              </a:ext>
            </a:extLst>
          </p:cNvPr>
          <p:cNvSpPr>
            <a:spLocks noGrp="1"/>
          </p:cNvSpPr>
          <p:nvPr>
            <p:ph idx="1"/>
          </p:nvPr>
        </p:nvSpPr>
        <p:spPr>
          <a:xfrm>
            <a:off x="838200" y="1283516"/>
            <a:ext cx="10515600" cy="4893447"/>
          </a:xfrm>
        </p:spPr>
        <p:txBody>
          <a:bodyPr>
            <a:normAutofit fontScale="92500" lnSpcReduction="20000"/>
          </a:bodyPr>
          <a:lstStyle/>
          <a:p>
            <a:r>
              <a:rPr lang="en-GB" dirty="0"/>
              <a:t>It is debated but is important because of the Research Excellence Framework (REF) used to assess university researchers</a:t>
            </a:r>
          </a:p>
          <a:p>
            <a:r>
              <a:rPr lang="en-GB" dirty="0"/>
              <a:t>ESRC (2020a) describe academic impact as the contribution that excellent research makes to understandings as well as the advancement of science, method, theory and application. </a:t>
            </a:r>
          </a:p>
          <a:p>
            <a:r>
              <a:rPr lang="en-GB" dirty="0"/>
              <a:t>Impact can also include the development of policy, practice and services, reframing policy debates conceptually and building capacity (either technically or through the enhancement of personal skills).  </a:t>
            </a:r>
          </a:p>
          <a:p>
            <a:r>
              <a:rPr lang="en-GB" dirty="0"/>
              <a:t>Impact at the economic and societal level are also discussed by funders, with increased public involvement in research being described as a mechanism underpinning impact for social benefit (Higher Education Funding Council 2016).</a:t>
            </a:r>
          </a:p>
          <a:p>
            <a:r>
              <a:rPr lang="en-GB" dirty="0"/>
              <a:t>Definitions of traditional impact have received criticism for not being broad enough to capture the legacies of participatory research approaches. </a:t>
            </a:r>
          </a:p>
        </p:txBody>
      </p:sp>
    </p:spTree>
    <p:extLst>
      <p:ext uri="{BB962C8B-B14F-4D97-AF65-F5344CB8AC3E}">
        <p14:creationId xmlns:p14="http://schemas.microsoft.com/office/powerpoint/2010/main" val="267797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A28E-E126-44D9-B9AA-38FD56194AA3}"/>
              </a:ext>
            </a:extLst>
          </p:cNvPr>
          <p:cNvSpPr>
            <a:spLocks noGrp="1"/>
          </p:cNvSpPr>
          <p:nvPr>
            <p:ph type="title"/>
          </p:nvPr>
        </p:nvSpPr>
        <p:spPr/>
        <p:txBody>
          <a:bodyPr/>
          <a:lstStyle/>
          <a:p>
            <a:r>
              <a:rPr lang="en-GB" dirty="0"/>
              <a:t>Overview differences between traditional and participatory research impact</a:t>
            </a:r>
          </a:p>
        </p:txBody>
      </p:sp>
      <p:sp>
        <p:nvSpPr>
          <p:cNvPr id="3" name="Content Placeholder 2">
            <a:extLst>
              <a:ext uri="{FF2B5EF4-FFF2-40B4-BE49-F238E27FC236}">
                <a16:creationId xmlns:a16="http://schemas.microsoft.com/office/drawing/2014/main" id="{3250DB86-291F-4E06-A21E-9FDB7391FF59}"/>
              </a:ext>
            </a:extLst>
          </p:cNvPr>
          <p:cNvSpPr>
            <a:spLocks noGrp="1"/>
          </p:cNvSpPr>
          <p:nvPr>
            <p:ph idx="1"/>
          </p:nvPr>
        </p:nvSpPr>
        <p:spPr>
          <a:xfrm>
            <a:off x="838200" y="1690688"/>
            <a:ext cx="10515600" cy="5051635"/>
          </a:xfrm>
        </p:spPr>
        <p:txBody>
          <a:bodyPr>
            <a:normAutofit/>
          </a:bodyPr>
          <a:lstStyle/>
          <a:p>
            <a:pPr marL="0" indent="0">
              <a:buNone/>
            </a:pPr>
            <a:endParaRPr lang="en-GB" dirty="0"/>
          </a:p>
          <a:p>
            <a:pPr marL="0" indent="0">
              <a:buNone/>
            </a:pPr>
            <a:endParaRPr lang="en-GB" dirty="0"/>
          </a:p>
        </p:txBody>
      </p:sp>
      <p:graphicFrame>
        <p:nvGraphicFramePr>
          <p:cNvPr id="6" name="Table 5">
            <a:extLst>
              <a:ext uri="{FF2B5EF4-FFF2-40B4-BE49-F238E27FC236}">
                <a16:creationId xmlns:a16="http://schemas.microsoft.com/office/drawing/2014/main" id="{6F433663-150A-4130-86FF-F09659758280}"/>
              </a:ext>
            </a:extLst>
          </p:cNvPr>
          <p:cNvGraphicFramePr>
            <a:graphicFrameLocks noGrp="1"/>
          </p:cNvGraphicFramePr>
          <p:nvPr>
            <p:extLst>
              <p:ext uri="{D42A27DB-BD31-4B8C-83A1-F6EECF244321}">
                <p14:modId xmlns:p14="http://schemas.microsoft.com/office/powerpoint/2010/main" val="3266231669"/>
              </p:ext>
            </p:extLst>
          </p:nvPr>
        </p:nvGraphicFramePr>
        <p:xfrm>
          <a:off x="1046603" y="1903979"/>
          <a:ext cx="9551624" cy="4592224"/>
        </p:xfrm>
        <a:graphic>
          <a:graphicData uri="http://schemas.openxmlformats.org/drawingml/2006/table">
            <a:tbl>
              <a:tblPr firstRow="1" firstCol="1" bandRow="1">
                <a:tableStyleId>{5C22544A-7EE6-4342-B048-85BDC9FD1C3A}</a:tableStyleId>
              </a:tblPr>
              <a:tblGrid>
                <a:gridCol w="4775812">
                  <a:extLst>
                    <a:ext uri="{9D8B030D-6E8A-4147-A177-3AD203B41FA5}">
                      <a16:colId xmlns:a16="http://schemas.microsoft.com/office/drawing/2014/main" val="3896771842"/>
                    </a:ext>
                  </a:extLst>
                </a:gridCol>
                <a:gridCol w="4775812">
                  <a:extLst>
                    <a:ext uri="{9D8B030D-6E8A-4147-A177-3AD203B41FA5}">
                      <a16:colId xmlns:a16="http://schemas.microsoft.com/office/drawing/2014/main" val="1523128281"/>
                    </a:ext>
                  </a:extLst>
                </a:gridCol>
              </a:tblGrid>
              <a:tr h="277184">
                <a:tc>
                  <a:txBody>
                    <a:bodyPr/>
                    <a:lstStyle/>
                    <a:p>
                      <a:pPr>
                        <a:lnSpc>
                          <a:spcPct val="107000"/>
                        </a:lnSpc>
                        <a:spcAft>
                          <a:spcPts val="0"/>
                        </a:spcAft>
                        <a:tabLst>
                          <a:tab pos="180340" algn="l"/>
                        </a:tabLst>
                      </a:pPr>
                      <a:r>
                        <a:rPr lang="en-GB" sz="1800" dirty="0">
                          <a:effectLst/>
                        </a:rPr>
                        <a:t>Traditional Research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800" dirty="0">
                          <a:effectLst/>
                        </a:rPr>
                        <a:t>Participatory Research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1796466"/>
                  </a:ext>
                </a:extLst>
              </a:tr>
              <a:tr h="1147232">
                <a:tc>
                  <a:txBody>
                    <a:bodyPr/>
                    <a:lstStyle/>
                    <a:p>
                      <a:pPr>
                        <a:lnSpc>
                          <a:spcPct val="107000"/>
                        </a:lnSpc>
                        <a:spcAft>
                          <a:spcPts val="0"/>
                        </a:spcAft>
                        <a:tabLst>
                          <a:tab pos="180340" algn="l"/>
                        </a:tabLst>
                      </a:pPr>
                      <a:r>
                        <a:rPr lang="en-GB" sz="1600" dirty="0">
                          <a:effectLst/>
                        </a:rPr>
                        <a:t>Impact is a linear process, happening at the end of a study as a result of the findings (Pain et al 2015).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600" dirty="0">
                          <a:effectLst/>
                        </a:rPr>
                        <a:t>Change may occur throughout the research process, at the individual and organisational level irrespective of the findings produced (Banks et al 2017).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0888248"/>
                  </a:ext>
                </a:extLst>
              </a:tr>
              <a:tr h="2307296">
                <a:tc>
                  <a:txBody>
                    <a:bodyPr/>
                    <a:lstStyle/>
                    <a:p>
                      <a:pPr>
                        <a:lnSpc>
                          <a:spcPct val="107000"/>
                        </a:lnSpc>
                        <a:spcAft>
                          <a:spcPts val="0"/>
                        </a:spcAft>
                        <a:tabLst>
                          <a:tab pos="180340" algn="l"/>
                        </a:tabLst>
                      </a:pPr>
                      <a:r>
                        <a:rPr lang="en-GB" sz="1600" dirty="0">
                          <a:effectLst/>
                        </a:rPr>
                        <a:t>Impact is seen as a pathway and is demonstrated via case studies.  Analysis of the REF 2014 impact case studies found that the highest ranked impact areas included influencing government policy, technology commercialization and parliamentary scrutiny (Grant &amp; Hinrichs 2015).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600" dirty="0">
                          <a:effectLst/>
                        </a:rPr>
                        <a:t>Impact is about process, as much as a pathway (</a:t>
                      </a:r>
                      <a:r>
                        <a:rPr lang="en-GB" sz="1600" dirty="0" err="1">
                          <a:effectLst/>
                        </a:rPr>
                        <a:t>Springett</a:t>
                      </a:r>
                      <a:r>
                        <a:rPr lang="en-GB" sz="1600" dirty="0">
                          <a:effectLst/>
                        </a:rPr>
                        <a:t> 2017). Many impacts that emerge from co-produced research do not follow the pathways routes that are used to assess academics (Pain et al 2015). Research may have unintended impacts on the lives of those involved in the projects, and these are difficult to anticipate (Evans 2016).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4282518"/>
                  </a:ext>
                </a:extLst>
              </a:tr>
              <a:tr h="857216">
                <a:tc>
                  <a:txBody>
                    <a:bodyPr/>
                    <a:lstStyle/>
                    <a:p>
                      <a:pPr>
                        <a:lnSpc>
                          <a:spcPct val="107000"/>
                        </a:lnSpc>
                        <a:spcAft>
                          <a:spcPts val="0"/>
                        </a:spcAft>
                        <a:tabLst>
                          <a:tab pos="180340" algn="l"/>
                        </a:tabLst>
                      </a:pPr>
                      <a:r>
                        <a:rPr lang="en-GB" sz="1600" dirty="0">
                          <a:effectLst/>
                        </a:rPr>
                        <a:t>Impact is important for academic institutions in terms of publications (Darby 2017).  </a:t>
                      </a:r>
                    </a:p>
                    <a:p>
                      <a:pPr>
                        <a:lnSpc>
                          <a:spcPct val="107000"/>
                        </a:lnSpc>
                        <a:spcAft>
                          <a:spcPts val="0"/>
                        </a:spcAft>
                        <a:tabLst>
                          <a:tab pos="180340" algn="l"/>
                        </a:tabLst>
                      </a:pPr>
                      <a:r>
                        <a:rPr lang="en-GB" sz="1600" dirty="0">
                          <a:effectLst/>
                          <a:highlight>
                            <a:srgbClr val="FFFF00"/>
                          </a:highligh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600" dirty="0">
                          <a:effectLst/>
                        </a:rPr>
                        <a:t>Participatory research values emergent needs and learning processes as much as final products such as publications (Darby 2017).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9432615"/>
                  </a:ext>
                </a:extLst>
              </a:tr>
            </a:tbl>
          </a:graphicData>
        </a:graphic>
      </p:graphicFrame>
      <p:sp>
        <p:nvSpPr>
          <p:cNvPr id="7" name="Rectangle 2">
            <a:extLst>
              <a:ext uri="{FF2B5EF4-FFF2-40B4-BE49-F238E27FC236}">
                <a16:creationId xmlns:a16="http://schemas.microsoft.com/office/drawing/2014/main" id="{14D4D6BB-BBA4-43AD-80A6-5757AFC49F18}"/>
              </a:ext>
            </a:extLst>
          </p:cNvPr>
          <p:cNvSpPr>
            <a:spLocks noChangeArrowheads="1"/>
          </p:cNvSpPr>
          <p:nvPr/>
        </p:nvSpPr>
        <p:spPr bwMode="auto">
          <a:xfrm>
            <a:off x="3233738" y="25812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40690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4033D-99C1-4367-9D73-9E3E5F51E25A}"/>
              </a:ext>
            </a:extLst>
          </p:cNvPr>
          <p:cNvSpPr>
            <a:spLocks noGrp="1"/>
          </p:cNvSpPr>
          <p:nvPr>
            <p:ph type="title"/>
          </p:nvPr>
        </p:nvSpPr>
        <p:spPr/>
        <p:txBody>
          <a:bodyPr>
            <a:normAutofit fontScale="90000"/>
          </a:bodyPr>
          <a:lstStyle/>
          <a:p>
            <a:br>
              <a:rPr lang="en-US" b="1" dirty="0"/>
            </a:br>
            <a:r>
              <a:rPr lang="en-GB" b="1" dirty="0"/>
              <a:t>Principles underpinning participatory approaches to impact </a:t>
            </a:r>
            <a:endParaRPr lang="en-GB" dirty="0"/>
          </a:p>
        </p:txBody>
      </p:sp>
      <p:sp>
        <p:nvSpPr>
          <p:cNvPr id="4" name="Content Placeholder 3">
            <a:extLst>
              <a:ext uri="{FF2B5EF4-FFF2-40B4-BE49-F238E27FC236}">
                <a16:creationId xmlns:a16="http://schemas.microsoft.com/office/drawing/2014/main" id="{09B73FC4-80C8-4BF0-8697-7DEB95C084BC}"/>
              </a:ext>
            </a:extLst>
          </p:cNvPr>
          <p:cNvSpPr>
            <a:spLocks noGrp="1"/>
          </p:cNvSpPr>
          <p:nvPr>
            <p:ph idx="1"/>
          </p:nvPr>
        </p:nvSpPr>
        <p:spPr>
          <a:xfrm>
            <a:off x="838200" y="1998921"/>
            <a:ext cx="10515600" cy="4412512"/>
          </a:xfrm>
        </p:spPr>
        <p:txBody>
          <a:bodyPr>
            <a:normAutofit/>
          </a:bodyPr>
          <a:lstStyle/>
          <a:p>
            <a:r>
              <a:rPr lang="en-GB" dirty="0"/>
              <a:t>Israel et al (2008) note several principles such as joint learning, local capacity building, systems development, enabling participants to take control of their lives and encouraging action.  </a:t>
            </a:r>
          </a:p>
          <a:p>
            <a:pPr marL="0" indent="0">
              <a:buNone/>
            </a:pPr>
            <a:endParaRPr lang="en-GB" dirty="0"/>
          </a:p>
          <a:p>
            <a:r>
              <a:rPr lang="en-GB" dirty="0"/>
              <a:t>A key principle underpinning participatory approaches to impact is the achievement of social change for people and communities, as well as outcomes that address specific organisational or community needs (</a:t>
            </a:r>
            <a:r>
              <a:rPr lang="en-GB" dirty="0" err="1"/>
              <a:t>Minkler</a:t>
            </a:r>
            <a:r>
              <a:rPr lang="en-GB" dirty="0"/>
              <a:t> &amp; Wallerstein 2008). </a:t>
            </a:r>
          </a:p>
          <a:p>
            <a:endParaRPr lang="en-GB" dirty="0"/>
          </a:p>
        </p:txBody>
      </p:sp>
    </p:spTree>
    <p:extLst>
      <p:ext uri="{BB962C8B-B14F-4D97-AF65-F5344CB8AC3E}">
        <p14:creationId xmlns:p14="http://schemas.microsoft.com/office/powerpoint/2010/main" val="240691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C6D5F-4605-402E-ABEF-A79159B9186F}"/>
              </a:ext>
            </a:extLst>
          </p:cNvPr>
          <p:cNvSpPr>
            <a:spLocks noGrp="1"/>
          </p:cNvSpPr>
          <p:nvPr>
            <p:ph type="title"/>
          </p:nvPr>
        </p:nvSpPr>
        <p:spPr/>
        <p:txBody>
          <a:bodyPr/>
          <a:lstStyle/>
          <a:p>
            <a:r>
              <a:rPr lang="en-GB" dirty="0"/>
              <a:t>Principles of Participatory Impact</a:t>
            </a:r>
          </a:p>
        </p:txBody>
      </p:sp>
      <p:sp>
        <p:nvSpPr>
          <p:cNvPr id="7" name="Content Placeholder 6">
            <a:extLst>
              <a:ext uri="{FF2B5EF4-FFF2-40B4-BE49-F238E27FC236}">
                <a16:creationId xmlns:a16="http://schemas.microsoft.com/office/drawing/2014/main" id="{B6E6E6E3-EA10-4D83-857E-16E22CC4AA40}"/>
              </a:ext>
            </a:extLst>
          </p:cNvPr>
          <p:cNvSpPr>
            <a:spLocks noGrp="1"/>
          </p:cNvSpPr>
          <p:nvPr>
            <p:ph idx="1"/>
          </p:nvPr>
        </p:nvSpPr>
        <p:spPr/>
        <p:txBody>
          <a:bodyPr>
            <a:normAutofit/>
          </a:bodyPr>
          <a:lstStyle/>
          <a:p>
            <a:pPr marL="0" indent="0">
              <a:buNone/>
            </a:pPr>
            <a:r>
              <a:rPr lang="en-GB" dirty="0"/>
              <a:t>Whilst there are a range of definitions of participatory research impacts, </a:t>
            </a:r>
            <a:r>
              <a:rPr lang="en-GB" dirty="0" err="1"/>
              <a:t>Selener</a:t>
            </a:r>
            <a:r>
              <a:rPr lang="en-GB" dirty="0"/>
              <a:t> (1997) notes three common principles that tend to be seen across such approaches: </a:t>
            </a:r>
          </a:p>
          <a:p>
            <a:pPr marL="0" indent="0">
              <a:buNone/>
            </a:pPr>
            <a:endParaRPr lang="en-GB" dirty="0"/>
          </a:p>
          <a:p>
            <a:pPr marL="514350" indent="-514350">
              <a:buFont typeface="+mj-lt"/>
              <a:buAutoNum type="arabicPeriod"/>
            </a:pPr>
            <a:r>
              <a:rPr lang="en-GB" dirty="0"/>
              <a:t>Valuing knowledge that is useful in solving specific practical problems:</a:t>
            </a:r>
          </a:p>
          <a:p>
            <a:pPr marL="514350" indent="-514350">
              <a:buFont typeface="+mj-lt"/>
              <a:buAutoNum type="arabicPeriod"/>
            </a:pPr>
            <a:r>
              <a:rPr lang="en-GB" dirty="0"/>
              <a:t>Valuing attempts to implement changes within the research setting:</a:t>
            </a:r>
          </a:p>
          <a:p>
            <a:pPr marL="514350" indent="-514350">
              <a:buFont typeface="+mj-lt"/>
              <a:buAutoNum type="arabicPeriod"/>
            </a:pPr>
            <a:r>
              <a:rPr lang="en-GB" dirty="0"/>
              <a:t>Valuing the participation of the intended research beneficiaries. </a:t>
            </a:r>
          </a:p>
          <a:p>
            <a:pPr marL="0" lvl="2" indent="0">
              <a:buNone/>
            </a:pPr>
            <a:endParaRPr lang="en-GB" dirty="0"/>
          </a:p>
        </p:txBody>
      </p:sp>
    </p:spTree>
    <p:extLst>
      <p:ext uri="{BB962C8B-B14F-4D97-AF65-F5344CB8AC3E}">
        <p14:creationId xmlns:p14="http://schemas.microsoft.com/office/powerpoint/2010/main" val="1743663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FEDF0-81B3-408E-871C-B183FF8778BB}"/>
              </a:ext>
            </a:extLst>
          </p:cNvPr>
          <p:cNvSpPr>
            <a:spLocks noGrp="1"/>
          </p:cNvSpPr>
          <p:nvPr>
            <p:ph type="title"/>
          </p:nvPr>
        </p:nvSpPr>
        <p:spPr/>
        <p:txBody>
          <a:bodyPr/>
          <a:lstStyle/>
          <a:p>
            <a:r>
              <a:rPr lang="en-GB" dirty="0"/>
              <a:t>What does participatory impact look like?</a:t>
            </a:r>
          </a:p>
        </p:txBody>
      </p:sp>
      <p:sp>
        <p:nvSpPr>
          <p:cNvPr id="3" name="Content Placeholder 2">
            <a:extLst>
              <a:ext uri="{FF2B5EF4-FFF2-40B4-BE49-F238E27FC236}">
                <a16:creationId xmlns:a16="http://schemas.microsoft.com/office/drawing/2014/main" id="{F2180B61-814F-4BC3-87DC-101D122B9078}"/>
              </a:ext>
            </a:extLst>
          </p:cNvPr>
          <p:cNvSpPr>
            <a:spLocks noGrp="1"/>
          </p:cNvSpPr>
          <p:nvPr>
            <p:ph idx="1"/>
          </p:nvPr>
        </p:nvSpPr>
        <p:spPr>
          <a:xfrm>
            <a:off x="838200" y="1518407"/>
            <a:ext cx="10515600" cy="4658556"/>
          </a:xfrm>
        </p:spPr>
        <p:txBody>
          <a:bodyPr>
            <a:normAutofit fontScale="40000" lnSpcReduction="20000"/>
          </a:bodyPr>
          <a:lstStyle/>
          <a:p>
            <a:r>
              <a:rPr lang="en-GB" sz="4500" dirty="0"/>
              <a:t>The development of skills, confidence and employability amongst community members involved in the process (Green et al 2000, Pain et al 2015).</a:t>
            </a:r>
          </a:p>
          <a:p>
            <a:endParaRPr lang="en-GB" sz="4500" dirty="0"/>
          </a:p>
          <a:p>
            <a:r>
              <a:rPr lang="en-GB" sz="4500" dirty="0"/>
              <a:t>The increased involvement of vulnerable, underserved and minority community members in the research process (Israel et al 2010). </a:t>
            </a:r>
          </a:p>
          <a:p>
            <a:endParaRPr lang="en-GB" sz="4500" dirty="0"/>
          </a:p>
          <a:p>
            <a:r>
              <a:rPr lang="en-GB" sz="4500" dirty="0"/>
              <a:t>Those involved gaining specialised knowledge (Whitmore 1991), and research questions becoming more relevant for communities being studied (</a:t>
            </a:r>
            <a:r>
              <a:rPr lang="en-GB" sz="4500" dirty="0" err="1"/>
              <a:t>Wimpenny</a:t>
            </a:r>
            <a:r>
              <a:rPr lang="en-GB" sz="4500" dirty="0"/>
              <a:t> 2013).</a:t>
            </a:r>
          </a:p>
          <a:p>
            <a:endParaRPr lang="en-GB" sz="4500" dirty="0"/>
          </a:p>
          <a:p>
            <a:r>
              <a:rPr lang="en-GB" sz="4500" dirty="0"/>
              <a:t>The development of new social relationships, trust and social efficacy (</a:t>
            </a:r>
            <a:r>
              <a:rPr lang="en-GB" sz="4500" dirty="0" err="1"/>
              <a:t>Schloves</a:t>
            </a:r>
            <a:r>
              <a:rPr lang="en-GB" sz="4500" dirty="0"/>
              <a:t> et al 1998). </a:t>
            </a:r>
            <a:r>
              <a:rPr lang="en-GB" sz="4500" dirty="0" err="1"/>
              <a:t>Jagosh</a:t>
            </a:r>
            <a:r>
              <a:rPr lang="en-GB" sz="4500" dirty="0"/>
              <a:t> et al (2015) report that trust is an outcome resulting from CBPR activities. </a:t>
            </a:r>
          </a:p>
          <a:p>
            <a:endParaRPr lang="en-GB" sz="4500" dirty="0"/>
          </a:p>
          <a:p>
            <a:r>
              <a:rPr lang="en-GB" sz="4500" dirty="0"/>
              <a:t>Individual and community empowerment (Whitmore 1991, Papineau and Kiely 1996). </a:t>
            </a:r>
          </a:p>
          <a:p>
            <a:endParaRPr lang="en-GB" sz="4500" dirty="0"/>
          </a:p>
          <a:p>
            <a:r>
              <a:rPr lang="en-GB" sz="4500" dirty="0"/>
              <a:t>Increased acceptance and use of the research findings (Ayers 1987, </a:t>
            </a:r>
            <a:r>
              <a:rPr lang="en-GB" sz="4500" dirty="0" err="1"/>
              <a:t>Jagosh</a:t>
            </a:r>
            <a:r>
              <a:rPr lang="en-GB" sz="4500" dirty="0"/>
              <a:t> et al 2012). Darby (2017:235) notes “the importance of empowering, collaborative processes to creating ownership of impact may be the most over-looked…aspect of co-produced research.”</a:t>
            </a:r>
          </a:p>
          <a:p>
            <a:endParaRPr lang="en-GB" dirty="0"/>
          </a:p>
        </p:txBody>
      </p:sp>
    </p:spTree>
    <p:extLst>
      <p:ext uri="{BB962C8B-B14F-4D97-AF65-F5344CB8AC3E}">
        <p14:creationId xmlns:p14="http://schemas.microsoft.com/office/powerpoint/2010/main" val="795721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4E3D5-43F1-4F52-B8CE-324FC5E898F3}"/>
              </a:ext>
            </a:extLst>
          </p:cNvPr>
          <p:cNvSpPr>
            <a:spLocks noGrp="1"/>
          </p:cNvSpPr>
          <p:nvPr>
            <p:ph type="title"/>
          </p:nvPr>
        </p:nvSpPr>
        <p:spPr>
          <a:xfrm>
            <a:off x="285307" y="340242"/>
            <a:ext cx="10515600" cy="1335945"/>
          </a:xfrm>
        </p:spPr>
        <p:txBody>
          <a:bodyPr>
            <a:normAutofit fontScale="90000"/>
          </a:bodyPr>
          <a:lstStyle/>
          <a:p>
            <a:r>
              <a:rPr lang="en-GB" b="1" dirty="0"/>
              <a:t>Types of impact resulting from participatory research </a:t>
            </a:r>
            <a:r>
              <a:rPr lang="en-GB" sz="3100" b="1" dirty="0"/>
              <a:t>(adapted from Banks et al 2017)</a:t>
            </a:r>
            <a:br>
              <a:rPr lang="en-GB" dirty="0"/>
            </a:br>
            <a:endParaRPr lang="en-GB" dirty="0"/>
          </a:p>
        </p:txBody>
      </p:sp>
      <p:graphicFrame>
        <p:nvGraphicFramePr>
          <p:cNvPr id="3" name="Content Placeholder 2">
            <a:extLst>
              <a:ext uri="{FF2B5EF4-FFF2-40B4-BE49-F238E27FC236}">
                <a16:creationId xmlns:a16="http://schemas.microsoft.com/office/drawing/2014/main" id="{17F91DB6-381C-4A28-AEB4-804197940A4E}"/>
              </a:ext>
            </a:extLst>
          </p:cNvPr>
          <p:cNvGraphicFramePr>
            <a:graphicFrameLocks noGrp="1"/>
          </p:cNvGraphicFramePr>
          <p:nvPr>
            <p:ph idx="1"/>
            <p:extLst>
              <p:ext uri="{D42A27DB-BD31-4B8C-83A1-F6EECF244321}">
                <p14:modId xmlns:p14="http://schemas.microsoft.com/office/powerpoint/2010/main" val="1816748711"/>
              </p:ext>
            </p:extLst>
          </p:nvPr>
        </p:nvGraphicFramePr>
        <p:xfrm>
          <a:off x="1318437" y="1743740"/>
          <a:ext cx="8537944" cy="4496420"/>
        </p:xfrm>
        <a:graphic>
          <a:graphicData uri="http://schemas.openxmlformats.org/drawingml/2006/table">
            <a:tbl>
              <a:tblPr firstRow="1" firstCol="1" bandRow="1">
                <a:tableStyleId>{5C22544A-7EE6-4342-B048-85BDC9FD1C3A}</a:tableStyleId>
              </a:tblPr>
              <a:tblGrid>
                <a:gridCol w="4268972">
                  <a:extLst>
                    <a:ext uri="{9D8B030D-6E8A-4147-A177-3AD203B41FA5}">
                      <a16:colId xmlns:a16="http://schemas.microsoft.com/office/drawing/2014/main" val="572357676"/>
                    </a:ext>
                  </a:extLst>
                </a:gridCol>
                <a:gridCol w="4268972">
                  <a:extLst>
                    <a:ext uri="{9D8B030D-6E8A-4147-A177-3AD203B41FA5}">
                      <a16:colId xmlns:a16="http://schemas.microsoft.com/office/drawing/2014/main" val="2269731455"/>
                    </a:ext>
                  </a:extLst>
                </a:gridCol>
              </a:tblGrid>
              <a:tr h="217947">
                <a:tc>
                  <a:txBody>
                    <a:bodyPr/>
                    <a:lstStyle/>
                    <a:p>
                      <a:pPr>
                        <a:lnSpc>
                          <a:spcPct val="107000"/>
                        </a:lnSpc>
                        <a:spcAft>
                          <a:spcPts val="0"/>
                        </a:spcAft>
                      </a:pPr>
                      <a:r>
                        <a:rPr lang="en-GB" sz="1800" dirty="0">
                          <a:effectLst/>
                        </a:rPr>
                        <a:t>Type of impact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Description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8128907"/>
                  </a:ext>
                </a:extLst>
              </a:tr>
              <a:tr h="1480375">
                <a:tc>
                  <a:txBody>
                    <a:bodyPr/>
                    <a:lstStyle/>
                    <a:p>
                      <a:pPr>
                        <a:lnSpc>
                          <a:spcPct val="107000"/>
                        </a:lnSpc>
                        <a:spcAft>
                          <a:spcPts val="0"/>
                        </a:spcAft>
                      </a:pPr>
                      <a:r>
                        <a:rPr lang="en-GB" sz="1600" dirty="0">
                          <a:effectLst/>
                        </a:rPr>
                        <a:t>Participatory impact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rPr>
                        <a:t>Changes in the thinking, emotions and practices of those involved in participatory research. Examples include the development of research skills, new understandings, as well as increased confidence and empowerment. These changes are associated with the processes of participatory research.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5959898"/>
                  </a:ext>
                </a:extLst>
              </a:tr>
              <a:tr h="1181656">
                <a:tc>
                  <a:txBody>
                    <a:bodyPr/>
                    <a:lstStyle/>
                    <a:p>
                      <a:pPr>
                        <a:lnSpc>
                          <a:spcPct val="107000"/>
                        </a:lnSpc>
                        <a:spcAft>
                          <a:spcPts val="0"/>
                        </a:spcAft>
                      </a:pPr>
                      <a:r>
                        <a:rPr lang="en-GB" sz="1600" dirty="0">
                          <a:effectLst/>
                        </a:rPr>
                        <a:t>Collaborative impact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rPr>
                        <a:t>These changes are associated with the use of research findings produced within participatory research projects. Changes may be at the level of individuals, organisations and communities (skills, culture, policy) and result from the use of the findings in a collaborative manner.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7153151"/>
                  </a:ext>
                </a:extLst>
              </a:tr>
              <a:tr h="1181656">
                <a:tc>
                  <a:txBody>
                    <a:bodyPr/>
                    <a:lstStyle/>
                    <a:p>
                      <a:pPr>
                        <a:lnSpc>
                          <a:spcPct val="107000"/>
                        </a:lnSpc>
                        <a:spcAft>
                          <a:spcPts val="0"/>
                        </a:spcAft>
                      </a:pPr>
                      <a:r>
                        <a:rPr lang="en-GB" sz="1600" dirty="0">
                          <a:effectLst/>
                        </a:rPr>
                        <a:t>Collective Impact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This type of change is about the creation of strategy which aims to achieve a specific change based upon the research.  For example, several organisations working together in partnership to tackle complex, wicked health problems such as health inequalities.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726981"/>
                  </a:ext>
                </a:extLst>
              </a:tr>
            </a:tbl>
          </a:graphicData>
        </a:graphic>
      </p:graphicFrame>
    </p:spTree>
    <p:extLst>
      <p:ext uri="{BB962C8B-B14F-4D97-AF65-F5344CB8AC3E}">
        <p14:creationId xmlns:p14="http://schemas.microsoft.com/office/powerpoint/2010/main" val="233578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AC51-0A59-4FE1-842E-A0C761D68435}"/>
              </a:ext>
            </a:extLst>
          </p:cNvPr>
          <p:cNvSpPr>
            <a:spLocks noGrp="1"/>
          </p:cNvSpPr>
          <p:nvPr>
            <p:ph type="title"/>
          </p:nvPr>
        </p:nvSpPr>
        <p:spPr/>
        <p:txBody>
          <a:bodyPr/>
          <a:lstStyle/>
          <a:p>
            <a:r>
              <a:rPr lang="en-GB" b="1" dirty="0"/>
              <a:t>Partnership impacts resulting from community-based participatory research </a:t>
            </a:r>
            <a:endParaRPr lang="en-GB" dirty="0"/>
          </a:p>
        </p:txBody>
      </p:sp>
      <p:sp>
        <p:nvSpPr>
          <p:cNvPr id="5" name="Rectangle 1">
            <a:extLst>
              <a:ext uri="{FF2B5EF4-FFF2-40B4-BE49-F238E27FC236}">
                <a16:creationId xmlns:a16="http://schemas.microsoft.com/office/drawing/2014/main" id="{B80450A8-0520-44A1-8A12-21153EEFC95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Content Placeholder 5">
            <a:extLst>
              <a:ext uri="{FF2B5EF4-FFF2-40B4-BE49-F238E27FC236}">
                <a16:creationId xmlns:a16="http://schemas.microsoft.com/office/drawing/2014/main" id="{A564665A-3E8E-4C98-B0E0-5E903FFAB118}"/>
              </a:ext>
            </a:extLst>
          </p:cNvPr>
          <p:cNvSpPr>
            <a:spLocks noGrp="1"/>
          </p:cNvSpPr>
          <p:nvPr>
            <p:ph idx="1"/>
          </p:nvPr>
        </p:nvSpPr>
        <p:spPr>
          <a:xfrm>
            <a:off x="838200" y="1690688"/>
            <a:ext cx="10515600" cy="4486275"/>
          </a:xfrm>
        </p:spPr>
        <p:txBody>
          <a:bodyPr>
            <a:normAutofit fontScale="55000" lnSpcReduction="20000"/>
          </a:bodyPr>
          <a:lstStyle/>
          <a:p>
            <a:pPr marL="0" indent="0">
              <a:buNone/>
            </a:pPr>
            <a:r>
              <a:rPr lang="en-GB" sz="3300" dirty="0" err="1"/>
              <a:t>Jagosh</a:t>
            </a:r>
            <a:r>
              <a:rPr lang="en-GB" sz="3300" dirty="0"/>
              <a:t> et al (2015) used a realist evaluation methodology and found that impacts were evident in three areas: </a:t>
            </a:r>
          </a:p>
          <a:p>
            <a:endParaRPr lang="en-GB" sz="3300" dirty="0"/>
          </a:p>
          <a:p>
            <a:pPr marL="971550" lvl="1" indent="-514350">
              <a:buFont typeface="+mj-lt"/>
              <a:buAutoNum type="arabicPeriod"/>
            </a:pPr>
            <a:r>
              <a:rPr lang="en-GB" sz="3300" dirty="0"/>
              <a:t>sustaining collaborative efforts toward health improvement</a:t>
            </a:r>
          </a:p>
          <a:p>
            <a:pPr marL="971550" lvl="1" indent="-514350">
              <a:buFont typeface="+mj-lt"/>
              <a:buAutoNum type="arabicPeriod"/>
            </a:pPr>
            <a:r>
              <a:rPr lang="en-GB" sz="3300" dirty="0"/>
              <a:t>generating spin-off projects</a:t>
            </a:r>
          </a:p>
          <a:p>
            <a:pPr marL="971550" lvl="1" indent="-514350">
              <a:buFont typeface="+mj-lt"/>
              <a:buAutoNum type="arabicPeriod"/>
            </a:pPr>
            <a:r>
              <a:rPr lang="en-GB" sz="3300" dirty="0"/>
              <a:t>achieving systemic transformations.</a:t>
            </a:r>
          </a:p>
          <a:p>
            <a:endParaRPr lang="en-GB" sz="3300" dirty="0"/>
          </a:p>
          <a:p>
            <a:r>
              <a:rPr lang="en-GB" sz="3300" dirty="0"/>
              <a:t>Following on from successful research activity, partnerships reported creating new, often unanticipated projects and activities. For example, one partnership discussed success in raising awareness of female reproductive cancers, then went onto work with men in the community at their request. Spin-off activities were evident for academic partners too in the form of re-developed university curriculum which included taught content about CBPR.  </a:t>
            </a:r>
          </a:p>
          <a:p>
            <a:endParaRPr lang="en-GB" sz="3300" dirty="0"/>
          </a:p>
          <a:p>
            <a:r>
              <a:rPr lang="en-GB" sz="3300" dirty="0"/>
              <a:t>Systemic changes included cultural changes (breaking taboos and stigma linked to specific diseases), the implementation of new policies and improved health service provision. Systemic transformation was also seen within community groups who realised self-empowerment, with one group gaining control of the community hospital</a:t>
            </a:r>
            <a:r>
              <a:rPr lang="en-GB" dirty="0"/>
              <a:t>. </a:t>
            </a:r>
          </a:p>
          <a:p>
            <a:endParaRPr lang="en-GB" dirty="0"/>
          </a:p>
          <a:p>
            <a:pPr marL="0" indent="0">
              <a:buNone/>
            </a:pPr>
            <a:endParaRPr lang="en-GB" dirty="0"/>
          </a:p>
        </p:txBody>
      </p:sp>
    </p:spTree>
    <p:extLst>
      <p:ext uri="{BB962C8B-B14F-4D97-AF65-F5344CB8AC3E}">
        <p14:creationId xmlns:p14="http://schemas.microsoft.com/office/powerpoint/2010/main" val="2402564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TotalTime>
  <Words>2807</Words>
  <Application>Microsoft Office PowerPoint</Application>
  <PresentationFormat>Widescreen</PresentationFormat>
  <Paragraphs>154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The impact of participatory research </vt:lpstr>
      <vt:lpstr>Session Aims </vt:lpstr>
      <vt:lpstr>What is impact? </vt:lpstr>
      <vt:lpstr>Overview differences between traditional and participatory research impact</vt:lpstr>
      <vt:lpstr> Principles underpinning participatory approaches to impact </vt:lpstr>
      <vt:lpstr>Principles of Participatory Impact</vt:lpstr>
      <vt:lpstr>What does participatory impact look like?</vt:lpstr>
      <vt:lpstr>Types of impact resulting from participatory research (adapted from Banks et al 2017) </vt:lpstr>
      <vt:lpstr>Partnership impacts resulting from community-based participatory research </vt:lpstr>
      <vt:lpstr>Example levels of impact </vt:lpstr>
      <vt:lpstr>Examples levels of impact</vt:lpstr>
      <vt:lpstr>Examples levels of impact</vt:lpstr>
      <vt:lpstr>Context and impact</vt:lpstr>
      <vt:lpstr>Examples of participatory impact in different contexts</vt:lpstr>
      <vt:lpstr>Examples of participatory impact in different contexts</vt:lpstr>
      <vt:lpstr>Examples of participatory impact in different contexts</vt:lpstr>
      <vt:lpstr>Challenges associated with achieving impact </vt:lpstr>
      <vt:lpstr>Academia as a challenge…</vt:lpstr>
      <vt:lpstr>Being inclusive </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participatory research</dc:title>
  <dc:creator>Louise Warwick-Booth</dc:creator>
  <cp:lastModifiedBy>Martha Gleeson</cp:lastModifiedBy>
  <cp:revision>55</cp:revision>
  <dcterms:created xsi:type="dcterms:W3CDTF">2019-03-25T13:55:44Z</dcterms:created>
  <dcterms:modified xsi:type="dcterms:W3CDTF">2021-04-14T09:50:30Z</dcterms:modified>
</cp:coreProperties>
</file>